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75"/>
  </p:notesMasterIdLst>
  <p:sldIdLst>
    <p:sldId id="256" r:id="rId2"/>
    <p:sldId id="1533" r:id="rId3"/>
    <p:sldId id="1550" r:id="rId4"/>
    <p:sldId id="1555" r:id="rId5"/>
    <p:sldId id="1534" r:id="rId6"/>
    <p:sldId id="1557" r:id="rId7"/>
    <p:sldId id="1539" r:id="rId8"/>
    <p:sldId id="1556" r:id="rId9"/>
    <p:sldId id="1558" r:id="rId10"/>
    <p:sldId id="1559" r:id="rId11"/>
    <p:sldId id="1562" r:id="rId12"/>
    <p:sldId id="1563" r:id="rId13"/>
    <p:sldId id="1561" r:id="rId14"/>
    <p:sldId id="1560" r:id="rId15"/>
    <p:sldId id="1564" r:id="rId16"/>
    <p:sldId id="1565" r:id="rId17"/>
    <p:sldId id="1568" r:id="rId18"/>
    <p:sldId id="1569" r:id="rId19"/>
    <p:sldId id="1580" r:id="rId20"/>
    <p:sldId id="1581" r:id="rId21"/>
    <p:sldId id="1582" r:id="rId22"/>
    <p:sldId id="1621" r:id="rId23"/>
    <p:sldId id="1622" r:id="rId24"/>
    <p:sldId id="1623" r:id="rId25"/>
    <p:sldId id="1624" r:id="rId26"/>
    <p:sldId id="1620" r:id="rId27"/>
    <p:sldId id="1583" r:id="rId28"/>
    <p:sldId id="1625" r:id="rId29"/>
    <p:sldId id="1584" r:id="rId30"/>
    <p:sldId id="1585" r:id="rId31"/>
    <p:sldId id="1586" r:id="rId32"/>
    <p:sldId id="1587" r:id="rId33"/>
    <p:sldId id="1588" r:id="rId34"/>
    <p:sldId id="1589" r:id="rId35"/>
    <p:sldId id="1590" r:id="rId36"/>
    <p:sldId id="1591" r:id="rId37"/>
    <p:sldId id="1592" r:id="rId38"/>
    <p:sldId id="1566" r:id="rId39"/>
    <p:sldId id="1572" r:id="rId40"/>
    <p:sldId id="1573" r:id="rId41"/>
    <p:sldId id="1626" r:id="rId42"/>
    <p:sldId id="1627" r:id="rId43"/>
    <p:sldId id="1571" r:id="rId44"/>
    <p:sldId id="1574" r:id="rId45"/>
    <p:sldId id="1598" r:id="rId46"/>
    <p:sldId id="1599" r:id="rId47"/>
    <p:sldId id="1600" r:id="rId48"/>
    <p:sldId id="1601" r:id="rId49"/>
    <p:sldId id="1593" r:id="rId50"/>
    <p:sldId id="1594" r:id="rId51"/>
    <p:sldId id="1595" r:id="rId52"/>
    <p:sldId id="1596" r:id="rId53"/>
    <p:sldId id="1597" r:id="rId54"/>
    <p:sldId id="1602" r:id="rId55"/>
    <p:sldId id="1567" r:id="rId56"/>
    <p:sldId id="1570" r:id="rId57"/>
    <p:sldId id="1603" r:id="rId58"/>
    <p:sldId id="1604" r:id="rId59"/>
    <p:sldId id="1605" r:id="rId60"/>
    <p:sldId id="1606" r:id="rId61"/>
    <p:sldId id="1607" r:id="rId62"/>
    <p:sldId id="1608" r:id="rId63"/>
    <p:sldId id="1609" r:id="rId64"/>
    <p:sldId id="1610" r:id="rId65"/>
    <p:sldId id="1611" r:id="rId66"/>
    <p:sldId id="1612" r:id="rId67"/>
    <p:sldId id="1613" r:id="rId68"/>
    <p:sldId id="1614" r:id="rId69"/>
    <p:sldId id="1615" r:id="rId70"/>
    <p:sldId id="1618" r:id="rId71"/>
    <p:sldId id="1619" r:id="rId72"/>
    <p:sldId id="1553" r:id="rId73"/>
    <p:sldId id="1549" r:id="rId7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F0000"/>
    <a:srgbClr val="C0C0C0"/>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74" autoAdjust="0"/>
    <p:restoredTop sz="94660"/>
  </p:normalViewPr>
  <p:slideViewPr>
    <p:cSldViewPr>
      <p:cViewPr varScale="1">
        <p:scale>
          <a:sx n="91" d="100"/>
          <a:sy n="91" d="100"/>
        </p:scale>
        <p:origin x="-924"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4"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 Id="rId5" Type="http://schemas.openxmlformats.org/officeDocument/2006/relationships/image" Target="../media/image12.wmf"/><Relationship Id="rId4" Type="http://schemas.openxmlformats.org/officeDocument/2006/relationships/image" Target="../media/image1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80.wmf"/><Relationship Id="rId1" Type="http://schemas.openxmlformats.org/officeDocument/2006/relationships/image" Target="../media/image79.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80.wmf"/><Relationship Id="rId1" Type="http://schemas.openxmlformats.org/officeDocument/2006/relationships/image" Target="../media/image79.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80.wmf"/><Relationship Id="rId1" Type="http://schemas.openxmlformats.org/officeDocument/2006/relationships/image" Target="../media/image79.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79.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3.wmf"/><Relationship Id="rId1" Type="http://schemas.openxmlformats.org/officeDocument/2006/relationships/image" Target="../media/image79.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E54B0ED0-3F05-4DE9-9BB6-5DAF67D3C0E8}" type="datetimeFigureOut">
              <a:rPr lang="en-US"/>
              <a:pPr>
                <a:defRPr/>
              </a:pPr>
              <a:t>3/18/2014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39C868D4-DCF3-40A0-ACD4-2C4E766CD14C}" type="slidenum">
              <a:rPr lang="en-CA"/>
              <a:pPr>
                <a:defRPr/>
              </a:pPr>
              <a:t>‹#›</a:t>
            </a:fld>
            <a:endParaRPr lang="en-CA"/>
          </a:p>
        </p:txBody>
      </p:sp>
    </p:spTree>
    <p:extLst>
      <p:ext uri="{BB962C8B-B14F-4D97-AF65-F5344CB8AC3E}">
        <p14:creationId xmlns:p14="http://schemas.microsoft.com/office/powerpoint/2010/main" val="7688841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A6FF047-F7D3-47DB-B27F-C3CDB8DAA7C7}"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0B7217A8-0F67-4909-B0F1-6694DC8A49BC}" type="slidenum">
              <a:rPr lang="en-CA" sz="1200">
                <a:latin typeface="+mn-lt"/>
                <a:cs typeface="+mn-cs"/>
              </a:rPr>
              <a:pPr algn="r" fontAlgn="auto">
                <a:spcBef>
                  <a:spcPts val="0"/>
                </a:spcBef>
                <a:spcAft>
                  <a:spcPts val="0"/>
                </a:spcAft>
                <a:defRPr/>
              </a:pPr>
              <a:t>72</a:t>
            </a:fld>
            <a:endParaRPr lang="en-CA" sz="1200">
              <a:latin typeface="+mn-lt"/>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D019FEE-E5F3-4E7E-BDA8-797900D0A87E}"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D7C7BDE-6D59-4D91-8374-2360AEC599A3}" type="slidenum">
              <a:rPr lang="en-CA" smtClean="0"/>
              <a:pPr>
                <a:defRPr/>
              </a:pPr>
              <a:t>73</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30CF567-2443-4A29-ACAF-37DAA967277C}" type="slidenum">
              <a:rPr lang="en-CA" smtClean="0"/>
              <a:pPr>
                <a:defRPr/>
              </a:pPr>
              <a:t>3</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30CF567-2443-4A29-ACAF-37DAA967277C}"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C81EFBF-4CDE-43DD-95AF-E8CCAABE60A9}"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4"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
        <p:nvSpPr>
          <p:cNvPr id="7" name="Title 1"/>
          <p:cNvSpPr>
            <a:spLocks noGrp="1"/>
          </p:cNvSpPr>
          <p:nvPr>
            <p:ph type="ctrTitle"/>
          </p:nvPr>
        </p:nvSpPr>
        <p:spPr>
          <a:xfrm>
            <a:off x="1412170" y="2023872"/>
            <a:ext cx="7211568" cy="1329137"/>
          </a:xfrm>
        </p:spPr>
        <p:txBody>
          <a:bodyPr/>
          <a:lstStyle>
            <a:lvl1pPr>
              <a:defRPr>
                <a:solidFill>
                  <a:schemeClr val="bg1"/>
                </a:solidFill>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5892799" y="4156363"/>
            <a:ext cx="3084137" cy="2567709"/>
          </a:xfrm>
        </p:spPr>
        <p:txBody>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TextBox 3"/>
          <p:cNvSpPr txBox="1"/>
          <p:nvPr userDrawn="1"/>
        </p:nvSpPr>
        <p:spPr>
          <a:xfrm>
            <a:off x="8493125" y="387350"/>
            <a:ext cx="400050" cy="304800"/>
          </a:xfrm>
          <a:prstGeom prst="rect">
            <a:avLst/>
          </a:prstGeom>
          <a:noFill/>
        </p:spPr>
        <p:txBody>
          <a:bodyPr wrap="none">
            <a:spAutoFit/>
          </a:bodyPr>
          <a:lstStyle/>
          <a:p>
            <a:pPr algn="r">
              <a:defRPr/>
            </a:pPr>
            <a:fld id="{42BEBB86-9713-454C-A45E-9660F4E8CAAE}"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2" name="Title 1"/>
          <p:cNvSpPr>
            <a:spLocks noGrp="1"/>
          </p:cNvSpPr>
          <p:nvPr>
            <p:ph type="title"/>
          </p:nvPr>
        </p:nvSpPr>
        <p:spPr/>
        <p:txBody>
          <a:bodyPr>
            <a:normAutofit/>
          </a:bodyPr>
          <a:lstStyle>
            <a:lvl1pPr>
              <a:defRPr sz="2800" b="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5" name="Footer Placeholder 4"/>
          <p:cNvSpPr>
            <a:spLocks noGrp="1"/>
          </p:cNvSpPr>
          <p:nvPr>
            <p:ph type="ftr" sz="quarter" idx="10"/>
          </p:nvPr>
        </p:nvSpPr>
        <p:spPr>
          <a:xfrm>
            <a:off x="2916238" y="111125"/>
            <a:ext cx="5832475" cy="365125"/>
          </a:xfrm>
        </p:spPr>
        <p:txBody>
          <a:bodyPr/>
          <a:lstStyle>
            <a:lvl1pPr algn="ctr" fontAlgn="auto">
              <a:spcBef>
                <a:spcPts val="0"/>
              </a:spcBef>
              <a:spcAft>
                <a:spcPts val="0"/>
              </a:spcAft>
              <a:defRPr sz="1600" smtClean="0">
                <a:solidFill>
                  <a:schemeClr val="tx1">
                    <a:lumMod val="50000"/>
                    <a:lumOff val="50000"/>
                  </a:schemeClr>
                </a:solidFill>
                <a:latin typeface="+mn-lt"/>
                <a:cs typeface="+mn-cs"/>
              </a:defRPr>
            </a:lvl1pPr>
          </a:lstStyle>
          <a:p>
            <a:pPr>
              <a:defRPr/>
            </a:pPr>
            <a:r>
              <a:rPr lang="en-CA" smtClean="0"/>
              <a:t>All-pairs Shortest Path</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
        <p:nvSpPr>
          <p:cNvPr id="5" name="Footer Placeholder 4"/>
          <p:cNvSpPr>
            <a:spLocks noGrp="1"/>
          </p:cNvSpPr>
          <p:nvPr>
            <p:ph type="ftr" sz="quarter" idx="3"/>
          </p:nvPr>
        </p:nvSpPr>
        <p:spPr>
          <a:xfrm>
            <a:off x="4572000" y="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r>
              <a:rPr lang="en-CA" smtClean="0"/>
              <a:t>All-pairs Shortest Path</a:t>
            </a:r>
            <a:endParaRPr lang="en-CA" dirty="0"/>
          </a:p>
        </p:txBody>
      </p:sp>
    </p:spTree>
  </p:cSld>
  <p:clrMap bg1="lt1" tx1="dk1" bg2="lt2" tx2="dk2" accent1="accent1" accent2="accent2" accent3="accent3" accent4="accent4" accent5="accent5" accent6="accent6" hlink="hlink" folHlink="folHlink"/>
  <p:sldLayoutIdLst>
    <p:sldLayoutId id="2147483789" r:id="rId1"/>
    <p:sldLayoutId id="2147483790" r:id="rId2"/>
  </p:sldLayoutIdLst>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notesSlide" Target="../notesSlides/notesSlide10.xml"/><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4.wmf"/><Relationship Id="rId5" Type="http://schemas.openxmlformats.org/officeDocument/2006/relationships/oleObject" Target="../embeddings/oleObject19.bin"/><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7.png"/><Relationship Id="rId5" Type="http://schemas.openxmlformats.org/officeDocument/2006/relationships/image" Target="../media/image26.wmf"/><Relationship Id="rId4" Type="http://schemas.openxmlformats.org/officeDocument/2006/relationships/oleObject" Target="../embeddings/oleObject21.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9.png"/><Relationship Id="rId5" Type="http://schemas.openxmlformats.org/officeDocument/2006/relationships/image" Target="../media/image28.wmf"/><Relationship Id="rId4" Type="http://schemas.openxmlformats.org/officeDocument/2006/relationships/oleObject" Target="../embeddings/oleObject22.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1.png"/><Relationship Id="rId5" Type="http://schemas.openxmlformats.org/officeDocument/2006/relationships/image" Target="../media/image30.wmf"/><Relationship Id="rId4" Type="http://schemas.openxmlformats.org/officeDocument/2006/relationships/oleObject" Target="../embeddings/oleObject23.bin"/></Relationships>
</file>

<file path=ppt/slides/_rels/slide14.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notesSlide" Target="../notesSlides/notesSlide14.xml"/><Relationship Id="rId7"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2.wmf"/><Relationship Id="rId5" Type="http://schemas.openxmlformats.org/officeDocument/2006/relationships/oleObject" Target="../embeddings/oleObject24.bin"/><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35.wmf"/><Relationship Id="rId4" Type="http://schemas.openxmlformats.org/officeDocument/2006/relationships/oleObject" Target="../embeddings/oleObject26.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8.bin"/><Relationship Id="rId5" Type="http://schemas.openxmlformats.org/officeDocument/2006/relationships/image" Target="../media/image36.wmf"/><Relationship Id="rId4" Type="http://schemas.openxmlformats.org/officeDocument/2006/relationships/oleObject" Target="../embeddings/oleObject27.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39.wmf"/><Relationship Id="rId4" Type="http://schemas.openxmlformats.org/officeDocument/2006/relationships/oleObject" Target="../embeddings/oleObject29.bin"/></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39.wmf"/><Relationship Id="rId4" Type="http://schemas.openxmlformats.org/officeDocument/2006/relationships/oleObject" Target="../embeddings/oleObject30.bin"/></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39.wmf"/><Relationship Id="rId4" Type="http://schemas.openxmlformats.org/officeDocument/2006/relationships/oleObject" Target="../embeddings/oleObject31.bin"/></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39.wmf"/><Relationship Id="rId4" Type="http://schemas.openxmlformats.org/officeDocument/2006/relationships/oleObject" Target="../embeddings/oleObject32.bin"/></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39.wmf"/><Relationship Id="rId4" Type="http://schemas.openxmlformats.org/officeDocument/2006/relationships/oleObject" Target="../embeddings/oleObject33.bin"/></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41.wmf"/><Relationship Id="rId4" Type="http://schemas.openxmlformats.org/officeDocument/2006/relationships/oleObject" Target="../embeddings/oleObject34.bin"/></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42.wmf"/><Relationship Id="rId4" Type="http://schemas.openxmlformats.org/officeDocument/2006/relationships/oleObject" Target="../embeddings/oleObject35.bin"/></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43.wmf"/><Relationship Id="rId4" Type="http://schemas.openxmlformats.org/officeDocument/2006/relationships/oleObject" Target="../embeddings/oleObject36.bin"/></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39.wmf"/><Relationship Id="rId4" Type="http://schemas.openxmlformats.org/officeDocument/2006/relationships/oleObject" Target="../embeddings/oleObject37.bin"/></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44.wmf"/><Relationship Id="rId4" Type="http://schemas.openxmlformats.org/officeDocument/2006/relationships/oleObject" Target="../embeddings/oleObject38.bin"/></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wmf"/><Relationship Id="rId5" Type="http://schemas.openxmlformats.org/officeDocument/2006/relationships/image" Target="../media/image4.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6.wmf"/></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45.wmf"/><Relationship Id="rId4" Type="http://schemas.openxmlformats.org/officeDocument/2006/relationships/oleObject" Target="../embeddings/oleObject39.bin"/></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46.wmf"/><Relationship Id="rId4" Type="http://schemas.openxmlformats.org/officeDocument/2006/relationships/oleObject" Target="../embeddings/oleObject40.bin"/></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47.wmf"/><Relationship Id="rId4" Type="http://schemas.openxmlformats.org/officeDocument/2006/relationships/oleObject" Target="../embeddings/oleObject41.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40.png"/><Relationship Id="rId4" Type="http://schemas.openxmlformats.org/officeDocument/2006/relationships/image" Target="../media/image48.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40.png"/><Relationship Id="rId4" Type="http://schemas.openxmlformats.org/officeDocument/2006/relationships/image" Target="../media/image49.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40.png"/><Relationship Id="rId4" Type="http://schemas.openxmlformats.org/officeDocument/2006/relationships/image" Target="../media/image50.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image" Target="../media/image40.png"/><Relationship Id="rId4" Type="http://schemas.openxmlformats.org/officeDocument/2006/relationships/image" Target="../media/image51.wmf"/></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image" Target="../media/image52.wmf"/><Relationship Id="rId4" Type="http://schemas.openxmlformats.org/officeDocument/2006/relationships/oleObject" Target="../embeddings/oleObject46.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2.wmf"/><Relationship Id="rId3" Type="http://schemas.openxmlformats.org/officeDocument/2006/relationships/notesSlide" Target="../notesSlides/notesSlide4.xml"/><Relationship Id="rId7" Type="http://schemas.openxmlformats.org/officeDocument/2006/relationships/image" Target="../media/image9.wmf"/><Relationship Id="rId12"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11.wmf"/><Relationship Id="rId5" Type="http://schemas.openxmlformats.org/officeDocument/2006/relationships/image" Target="../media/image8.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0.wmf"/></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image" Target="../media/image56.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image" Target="../media/image57.wmf"/></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35.vml"/><Relationship Id="rId5" Type="http://schemas.openxmlformats.org/officeDocument/2006/relationships/image" Target="../media/image58.wmf"/><Relationship Id="rId4" Type="http://schemas.openxmlformats.org/officeDocument/2006/relationships/oleObject" Target="../embeddings/oleObject49.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36.vml"/><Relationship Id="rId5" Type="http://schemas.openxmlformats.org/officeDocument/2006/relationships/image" Target="../media/image40.png"/><Relationship Id="rId4" Type="http://schemas.openxmlformats.org/officeDocument/2006/relationships/image" Target="../media/image58.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37.vml"/><Relationship Id="rId5" Type="http://schemas.openxmlformats.org/officeDocument/2006/relationships/image" Target="../media/image40.png"/><Relationship Id="rId4" Type="http://schemas.openxmlformats.org/officeDocument/2006/relationships/image" Target="../media/image59.wmf"/></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38.vml"/><Relationship Id="rId5" Type="http://schemas.openxmlformats.org/officeDocument/2006/relationships/image" Target="../media/image60.wmf"/><Relationship Id="rId4" Type="http://schemas.openxmlformats.org/officeDocument/2006/relationships/oleObject" Target="../embeddings/oleObject52.bin"/></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39.vml"/><Relationship Id="rId5" Type="http://schemas.openxmlformats.org/officeDocument/2006/relationships/image" Target="../media/image61.png"/><Relationship Id="rId4" Type="http://schemas.openxmlformats.org/officeDocument/2006/relationships/image" Target="../media/image60.w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3.wmf"/><Relationship Id="rId4" Type="http://schemas.openxmlformats.org/officeDocument/2006/relationships/oleObject" Target="../embeddings/oleObject10.bin"/></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vmlDrawing" Target="../drawings/vmlDrawing40.vml"/><Relationship Id="rId5" Type="http://schemas.openxmlformats.org/officeDocument/2006/relationships/image" Target="../media/image60.wmf"/><Relationship Id="rId4" Type="http://schemas.openxmlformats.org/officeDocument/2006/relationships/oleObject" Target="../embeddings/oleObject54.bin"/></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vmlDrawing" Target="../drawings/vmlDrawing41.vml"/><Relationship Id="rId5" Type="http://schemas.openxmlformats.org/officeDocument/2006/relationships/image" Target="../media/image60.wmf"/><Relationship Id="rId4" Type="http://schemas.openxmlformats.org/officeDocument/2006/relationships/oleObject" Target="../embeddings/oleObject55.bin"/></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vmlDrawing" Target="../drawings/vmlDrawing42.vml"/><Relationship Id="rId5" Type="http://schemas.openxmlformats.org/officeDocument/2006/relationships/image" Target="../media/image60.wmf"/><Relationship Id="rId4" Type="http://schemas.openxmlformats.org/officeDocument/2006/relationships/oleObject" Target="../embeddings/oleObject56.bin"/></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vmlDrawing" Target="../drawings/vmlDrawing43.vml"/><Relationship Id="rId5" Type="http://schemas.openxmlformats.org/officeDocument/2006/relationships/image" Target="../media/image60.wmf"/><Relationship Id="rId4" Type="http://schemas.openxmlformats.org/officeDocument/2006/relationships/oleObject" Target="../embeddings/oleObject57.bin"/></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67.wmf"/><Relationship Id="rId5" Type="http://schemas.openxmlformats.org/officeDocument/2006/relationships/oleObject" Target="../embeddings/oleObject59.bin"/><Relationship Id="rId4" Type="http://schemas.openxmlformats.org/officeDocument/2006/relationships/image" Target="../media/image66.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62.bin"/><Relationship Id="rId3" Type="http://schemas.openxmlformats.org/officeDocument/2006/relationships/image" Target="../media/image72.png"/><Relationship Id="rId7" Type="http://schemas.openxmlformats.org/officeDocument/2006/relationships/image" Target="../media/image70.wmf"/><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oleObject" Target="../embeddings/oleObject61.bin"/><Relationship Id="rId5" Type="http://schemas.openxmlformats.org/officeDocument/2006/relationships/image" Target="../media/image69.wmf"/><Relationship Id="rId4" Type="http://schemas.openxmlformats.org/officeDocument/2006/relationships/oleObject" Target="../embeddings/oleObject60.bin"/><Relationship Id="rId9" Type="http://schemas.openxmlformats.org/officeDocument/2006/relationships/image" Target="../media/image71.w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65.bin"/><Relationship Id="rId3" Type="http://schemas.openxmlformats.org/officeDocument/2006/relationships/image" Target="../media/image72.png"/><Relationship Id="rId7" Type="http://schemas.openxmlformats.org/officeDocument/2006/relationships/image" Target="../media/image70.wmf"/><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oleObject" Target="../embeddings/oleObject64.bin"/><Relationship Id="rId5" Type="http://schemas.openxmlformats.org/officeDocument/2006/relationships/image" Target="../media/image69.wmf"/><Relationship Id="rId4" Type="http://schemas.openxmlformats.org/officeDocument/2006/relationships/oleObject" Target="../embeddings/oleObject63.bin"/><Relationship Id="rId9" Type="http://schemas.openxmlformats.org/officeDocument/2006/relationships/image" Target="../media/image71.w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2.bin"/><Relationship Id="rId5" Type="http://schemas.openxmlformats.org/officeDocument/2006/relationships/image" Target="../media/image14.wmf"/><Relationship Id="rId4" Type="http://schemas.openxmlformats.org/officeDocument/2006/relationships/oleObject" Target="../embeddings/oleObject11.bin"/></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image" Target="../media/image72.png"/><Relationship Id="rId7" Type="http://schemas.openxmlformats.org/officeDocument/2006/relationships/image" Target="../media/image70.wmf"/><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oleObject" Target="../embeddings/oleObject67.bin"/><Relationship Id="rId5" Type="http://schemas.openxmlformats.org/officeDocument/2006/relationships/image" Target="../media/image69.wmf"/><Relationship Id="rId4" Type="http://schemas.openxmlformats.org/officeDocument/2006/relationships/oleObject" Target="../embeddings/oleObject66.bin"/><Relationship Id="rId9" Type="http://schemas.openxmlformats.org/officeDocument/2006/relationships/image" Target="../media/image71.wmf"/></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image" Target="../media/image72.png"/><Relationship Id="rId7" Type="http://schemas.openxmlformats.org/officeDocument/2006/relationships/image" Target="../media/image74.wmf"/><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oleObject" Target="../embeddings/oleObject70.bin"/><Relationship Id="rId5" Type="http://schemas.openxmlformats.org/officeDocument/2006/relationships/image" Target="../media/image73.wmf"/><Relationship Id="rId4" Type="http://schemas.openxmlformats.org/officeDocument/2006/relationships/oleObject" Target="../embeddings/oleObject69.bin"/><Relationship Id="rId9" Type="http://schemas.openxmlformats.org/officeDocument/2006/relationships/image" Target="../media/image75.wmf"/></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74.bin"/><Relationship Id="rId3" Type="http://schemas.openxmlformats.org/officeDocument/2006/relationships/image" Target="../media/image72.png"/><Relationship Id="rId7" Type="http://schemas.openxmlformats.org/officeDocument/2006/relationships/image" Target="../media/image74.wmf"/><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oleObject" Target="../embeddings/oleObject73.bin"/><Relationship Id="rId5" Type="http://schemas.openxmlformats.org/officeDocument/2006/relationships/image" Target="../media/image73.wmf"/><Relationship Id="rId4" Type="http://schemas.openxmlformats.org/officeDocument/2006/relationships/oleObject" Target="../embeddings/oleObject72.bin"/><Relationship Id="rId9" Type="http://schemas.openxmlformats.org/officeDocument/2006/relationships/image" Target="../media/image75.wmf"/></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77.bin"/><Relationship Id="rId3" Type="http://schemas.openxmlformats.org/officeDocument/2006/relationships/image" Target="../media/image72.png"/><Relationship Id="rId7" Type="http://schemas.openxmlformats.org/officeDocument/2006/relationships/image" Target="../media/image77.wmf"/><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oleObject" Target="../embeddings/oleObject76.bin"/><Relationship Id="rId5" Type="http://schemas.openxmlformats.org/officeDocument/2006/relationships/image" Target="../media/image76.wmf"/><Relationship Id="rId4" Type="http://schemas.openxmlformats.org/officeDocument/2006/relationships/oleObject" Target="../embeddings/oleObject75.bin"/><Relationship Id="rId9" Type="http://schemas.openxmlformats.org/officeDocument/2006/relationships/image" Target="../media/image78.wmf"/></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80.bin"/><Relationship Id="rId3" Type="http://schemas.openxmlformats.org/officeDocument/2006/relationships/image" Target="../media/image72.png"/><Relationship Id="rId7" Type="http://schemas.openxmlformats.org/officeDocument/2006/relationships/image" Target="../media/image80.wmf"/><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oleObject" Target="../embeddings/oleObject79.bin"/><Relationship Id="rId5" Type="http://schemas.openxmlformats.org/officeDocument/2006/relationships/image" Target="../media/image79.wmf"/><Relationship Id="rId4" Type="http://schemas.openxmlformats.org/officeDocument/2006/relationships/oleObject" Target="../embeddings/oleObject78.bin"/><Relationship Id="rId9" Type="http://schemas.openxmlformats.org/officeDocument/2006/relationships/image" Target="../media/image78.wmf"/></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83.bin"/><Relationship Id="rId3" Type="http://schemas.openxmlformats.org/officeDocument/2006/relationships/image" Target="../media/image72.png"/><Relationship Id="rId7" Type="http://schemas.openxmlformats.org/officeDocument/2006/relationships/image" Target="../media/image80.wmf"/><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oleObject" Target="../embeddings/oleObject82.bin"/><Relationship Id="rId5" Type="http://schemas.openxmlformats.org/officeDocument/2006/relationships/image" Target="../media/image79.wmf"/><Relationship Id="rId4" Type="http://schemas.openxmlformats.org/officeDocument/2006/relationships/oleObject" Target="../embeddings/oleObject81.bin"/><Relationship Id="rId9" Type="http://schemas.openxmlformats.org/officeDocument/2006/relationships/image" Target="../media/image78.wmf"/></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image" Target="../media/image72.png"/><Relationship Id="rId7" Type="http://schemas.openxmlformats.org/officeDocument/2006/relationships/image" Target="../media/image80.wmf"/><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oleObject" Target="../embeddings/oleObject85.bin"/><Relationship Id="rId5" Type="http://schemas.openxmlformats.org/officeDocument/2006/relationships/image" Target="../media/image79.wmf"/><Relationship Id="rId4" Type="http://schemas.openxmlformats.org/officeDocument/2006/relationships/oleObject" Target="../embeddings/oleObject84.bin"/><Relationship Id="rId9" Type="http://schemas.openxmlformats.org/officeDocument/2006/relationships/image" Target="../media/image78.wmf"/></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89.bin"/><Relationship Id="rId3" Type="http://schemas.openxmlformats.org/officeDocument/2006/relationships/image" Target="../media/image72.png"/><Relationship Id="rId7" Type="http://schemas.openxmlformats.org/officeDocument/2006/relationships/image" Target="../media/image81.wmf"/><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oleObject" Target="../embeddings/oleObject88.bin"/><Relationship Id="rId5" Type="http://schemas.openxmlformats.org/officeDocument/2006/relationships/image" Target="../media/image79.wmf"/><Relationship Id="rId4" Type="http://schemas.openxmlformats.org/officeDocument/2006/relationships/oleObject" Target="../embeddings/oleObject87.bin"/><Relationship Id="rId9" Type="http://schemas.openxmlformats.org/officeDocument/2006/relationships/image" Target="../media/image82.wmf"/></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92.bin"/><Relationship Id="rId3" Type="http://schemas.openxmlformats.org/officeDocument/2006/relationships/image" Target="../media/image72.png"/><Relationship Id="rId7" Type="http://schemas.openxmlformats.org/officeDocument/2006/relationships/image" Target="../media/image83.wmf"/><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oleObject" Target="../embeddings/oleObject91.bin"/><Relationship Id="rId5" Type="http://schemas.openxmlformats.org/officeDocument/2006/relationships/image" Target="../media/image79.wmf"/><Relationship Id="rId4" Type="http://schemas.openxmlformats.org/officeDocument/2006/relationships/oleObject" Target="../embeddings/oleObject90.bin"/><Relationship Id="rId9" Type="http://schemas.openxmlformats.org/officeDocument/2006/relationships/image" Target="../media/image82.wmf"/></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95.bin"/><Relationship Id="rId3" Type="http://schemas.openxmlformats.org/officeDocument/2006/relationships/image" Target="../media/image72.png"/><Relationship Id="rId7" Type="http://schemas.openxmlformats.org/officeDocument/2006/relationships/image" Target="../media/image85.wmf"/><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oleObject" Target="../embeddings/oleObject94.bin"/><Relationship Id="rId5" Type="http://schemas.openxmlformats.org/officeDocument/2006/relationships/image" Target="../media/image84.wmf"/><Relationship Id="rId4" Type="http://schemas.openxmlformats.org/officeDocument/2006/relationships/oleObject" Target="../embeddings/oleObject93.bin"/><Relationship Id="rId9" Type="http://schemas.openxmlformats.org/officeDocument/2006/relationships/image" Target="../media/image86.wmf"/></Relationships>
</file>

<file path=ppt/slides/_rels/slide7.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notesSlide" Target="../notesSlides/notesSlide7.xml"/><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8.png"/><Relationship Id="rId5" Type="http://schemas.openxmlformats.org/officeDocument/2006/relationships/image" Target="../media/image16.wmf"/><Relationship Id="rId4" Type="http://schemas.openxmlformats.org/officeDocument/2006/relationships/oleObject" Target="../embeddings/oleObject13.bin"/></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98.bin"/><Relationship Id="rId3" Type="http://schemas.openxmlformats.org/officeDocument/2006/relationships/image" Target="../media/image72.png"/><Relationship Id="rId7" Type="http://schemas.openxmlformats.org/officeDocument/2006/relationships/image" Target="../media/image88.wmf"/><Relationship Id="rId2" Type="http://schemas.openxmlformats.org/officeDocument/2006/relationships/slideLayout" Target="../slideLayouts/slideLayout2.xml"/><Relationship Id="rId1" Type="http://schemas.openxmlformats.org/officeDocument/2006/relationships/vmlDrawing" Target="../drawings/vmlDrawing57.vml"/><Relationship Id="rId6" Type="http://schemas.openxmlformats.org/officeDocument/2006/relationships/oleObject" Target="../embeddings/oleObject97.bin"/><Relationship Id="rId5" Type="http://schemas.openxmlformats.org/officeDocument/2006/relationships/image" Target="../media/image87.wmf"/><Relationship Id="rId4" Type="http://schemas.openxmlformats.org/officeDocument/2006/relationships/oleObject" Target="../embeddings/oleObject96.bin"/><Relationship Id="rId9" Type="http://schemas.openxmlformats.org/officeDocument/2006/relationships/image" Target="../media/image89.wmf"/></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2.xml"/><Relationship Id="rId1" Type="http://schemas.openxmlformats.org/officeDocument/2006/relationships/vmlDrawing" Target="../drawings/vmlDrawing58.vml"/><Relationship Id="rId5" Type="http://schemas.openxmlformats.org/officeDocument/2006/relationships/image" Target="../media/image89.wmf"/><Relationship Id="rId4" Type="http://schemas.openxmlformats.org/officeDocument/2006/relationships/oleObject" Target="../embeddings/oleObject99.bin"/></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notesSlide" Target="../notesSlides/notesSlide8.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9.wmf"/><Relationship Id="rId5" Type="http://schemas.openxmlformats.org/officeDocument/2006/relationships/oleObject" Target="../embeddings/oleObject15.bin"/><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notesSlide" Target="../notesSlides/notesSlide9.xml"/><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2.wmf"/><Relationship Id="rId5" Type="http://schemas.openxmlformats.org/officeDocument/2006/relationships/oleObject" Target="../embeddings/oleObject17.bin"/><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4"/>
          <p:cNvSpPr txBox="1">
            <a:spLocks noChangeArrowheads="1"/>
          </p:cNvSpPr>
          <p:nvPr/>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sp>
        <p:nvSpPr>
          <p:cNvPr id="6"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All-pairs </a:t>
            </a:r>
            <a:r>
              <a:rPr lang="en-US" sz="4400" smtClean="0">
                <a:solidFill>
                  <a:schemeClr val="bg1"/>
                </a:solidFill>
                <a:latin typeface="Arial" pitchFamily="34" charset="0"/>
                <a:cs typeface="Arial" pitchFamily="34" charset="0"/>
              </a:rPr>
              <a:t>shortest path</a:t>
            </a:r>
            <a:endParaRPr lang="en-US" sz="4400" dirty="0">
              <a:solidFill>
                <a:schemeClr val="bg1"/>
              </a:solidFill>
              <a:latin typeface="Arial" pitchFamily="34" charset="0"/>
              <a:cs typeface="Arial" pitchFamily="34" charset="0"/>
            </a:endParaRPr>
          </a:p>
        </p:txBody>
      </p:sp>
      <p:sp>
        <p:nvSpPr>
          <p:cNvPr id="8" name="Text Box 14"/>
          <p:cNvSpPr txBox="1">
            <a:spLocks noChangeArrowheads="1"/>
          </p:cNvSpPr>
          <p:nvPr/>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smtClean="0">
                <a:latin typeface="Arial" charset="0"/>
                <a:cs typeface="Arial" charset="0"/>
              </a:rPr>
              <a:t>Strategy</a:t>
            </a:r>
            <a:endParaRPr lang="en-US" sz="4400" dirty="0" smtClean="0">
              <a:latin typeface="Arial" charset="0"/>
              <a:cs typeface="Arial" charset="0"/>
            </a:endParaRPr>
          </a:p>
        </p:txBody>
      </p:sp>
      <p:sp>
        <p:nvSpPr>
          <p:cNvPr id="8199"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5.1.2</a:t>
            </a:r>
          </a:p>
        </p:txBody>
      </p:sp>
      <p:sp>
        <p:nvSpPr>
          <p:cNvPr id="8" name="Footer Placeholder 7"/>
          <p:cNvSpPr>
            <a:spLocks noGrp="1"/>
          </p:cNvSpPr>
          <p:nvPr>
            <p:ph type="ftr" sz="quarter" idx="10"/>
          </p:nvPr>
        </p:nvSpPr>
        <p:spPr/>
        <p:txBody>
          <a:bodyPr/>
          <a:lstStyle/>
          <a:p>
            <a:pPr>
              <a:defRPr/>
            </a:pPr>
            <a:r>
              <a:rPr lang="en-CA" smtClean="0"/>
              <a:t>All-pairs Shortest Path</a:t>
            </a:r>
            <a:endParaRPr lang="en-CA" dirty="0"/>
          </a:p>
        </p:txBody>
      </p:sp>
      <p:sp>
        <p:nvSpPr>
          <p:cNvPr id="9" name="Content Placeholder 8"/>
          <p:cNvSpPr>
            <a:spLocks noGrp="1"/>
          </p:cNvSpPr>
          <p:nvPr>
            <p:ph idx="1"/>
          </p:nvPr>
        </p:nvSpPr>
        <p:spPr/>
        <p:txBody>
          <a:bodyPr/>
          <a:lstStyle/>
          <a:p>
            <a:pPr>
              <a:buNone/>
            </a:pPr>
            <a:r>
              <a:rPr lang="en-CA" dirty="0" smtClean="0"/>
              <a:t>	Note that                  and                ; thus, we need just run the algorithm for each pair of vertices:</a:t>
            </a:r>
          </a:p>
          <a:p>
            <a:pPr>
              <a:buNone/>
            </a:pPr>
            <a:endParaRPr lang="en-CA" dirty="0" smtClean="0"/>
          </a:p>
          <a:p>
            <a:pPr>
              <a:buNone/>
            </a:pPr>
            <a:endParaRPr lang="en-CA" dirty="0" smtClean="0"/>
          </a:p>
          <a:p>
            <a:pPr>
              <a:buNone/>
            </a:pPr>
            <a:endParaRPr lang="en-CA" dirty="0" smtClean="0"/>
          </a:p>
          <a:p>
            <a:pPr>
              <a:buNone/>
            </a:pPr>
            <a:r>
              <a:rPr lang="en-CA" dirty="0" smtClean="0"/>
              <a:t>	</a:t>
            </a:r>
            <a:endParaRPr lang="en-CA" i="1" dirty="0" smtClean="0">
              <a:latin typeface="Times New Roman" pitchFamily="18" charset="0"/>
              <a:cs typeface="Times New Roman" pitchFamily="18" charset="0"/>
            </a:endParaRPr>
          </a:p>
        </p:txBody>
      </p:sp>
      <p:pic>
        <p:nvPicPr>
          <p:cNvPr id="10" name="Picture 4" descr="C:\Users\dwharder\Desktop\k2.png"/>
          <p:cNvPicPr>
            <a:picLocks noChangeAspect="1" noChangeArrowheads="1"/>
          </p:cNvPicPr>
          <p:nvPr/>
        </p:nvPicPr>
        <p:blipFill>
          <a:blip r:embed="rId4" cstate="print"/>
          <a:srcRect/>
          <a:stretch>
            <a:fillRect/>
          </a:stretch>
        </p:blipFill>
        <p:spPr bwMode="auto">
          <a:xfrm>
            <a:off x="2771800" y="2708920"/>
            <a:ext cx="3600450" cy="3457575"/>
          </a:xfrm>
          <a:prstGeom prst="rect">
            <a:avLst/>
          </a:prstGeom>
          <a:noFill/>
        </p:spPr>
      </p:pic>
      <p:graphicFrame>
        <p:nvGraphicFramePr>
          <p:cNvPr id="12" name="Object 10"/>
          <p:cNvGraphicFramePr>
            <a:graphicFrameLocks noChangeAspect="1"/>
          </p:cNvGraphicFramePr>
          <p:nvPr/>
        </p:nvGraphicFramePr>
        <p:xfrm>
          <a:off x="1960563" y="1566863"/>
          <a:ext cx="1181100" cy="523875"/>
        </p:xfrm>
        <a:graphic>
          <a:graphicData uri="http://schemas.openxmlformats.org/presentationml/2006/ole">
            <mc:AlternateContent xmlns:mc="http://schemas.openxmlformats.org/markup-compatibility/2006">
              <mc:Choice xmlns:v="urn:schemas-microsoft-com:vml" Requires="v">
                <p:oleObj spid="_x0000_s46086" name="Equation" r:id="rId5" imgW="571320" imgH="253800" progId="Equation.DSMT4">
                  <p:embed/>
                </p:oleObj>
              </mc:Choice>
              <mc:Fallback>
                <p:oleObj name="Equation" r:id="rId5" imgW="571320" imgH="253800" progId="Equation.DSMT4">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0563" y="1566863"/>
                        <a:ext cx="1181100"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0"/>
          <p:cNvGraphicFramePr>
            <a:graphicFrameLocks noChangeAspect="1"/>
          </p:cNvGraphicFramePr>
          <p:nvPr/>
        </p:nvGraphicFramePr>
        <p:xfrm>
          <a:off x="3609975" y="1539875"/>
          <a:ext cx="1182688" cy="498475"/>
        </p:xfrm>
        <a:graphic>
          <a:graphicData uri="http://schemas.openxmlformats.org/presentationml/2006/ole">
            <mc:AlternateContent xmlns:mc="http://schemas.openxmlformats.org/markup-compatibility/2006">
              <mc:Choice xmlns:v="urn:schemas-microsoft-com:vml" Requires="v">
                <p:oleObj spid="_x0000_s46087" name="Equation" r:id="rId7" imgW="571320" imgH="241200" progId="Equation.DSMT4">
                  <p:embed/>
                </p:oleObj>
              </mc:Choice>
              <mc:Fallback>
                <p:oleObj name="Equation" r:id="rId7" imgW="571320" imgH="2412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9975" y="1539875"/>
                        <a:ext cx="1182688"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13"/>
          <p:cNvSpPr txBox="1"/>
          <p:nvPr/>
        </p:nvSpPr>
        <p:spPr>
          <a:xfrm>
            <a:off x="1259632" y="3140968"/>
            <a:ext cx="7402989" cy="1477328"/>
          </a:xfrm>
          <a:prstGeom prst="rect">
            <a:avLst/>
          </a:prstGeom>
          <a:solidFill>
            <a:schemeClr val="bg1"/>
          </a:solidFill>
          <a:effectLst>
            <a:softEdge rad="31750"/>
          </a:effectLst>
        </p:spPr>
        <p:txBody>
          <a:bodyPr wrap="none" rtlCol="0">
            <a:spAutoFit/>
          </a:bodyPr>
          <a:lstStyle/>
          <a:p>
            <a:r>
              <a:rPr lang="en-CA" dirty="0" smtClean="0">
                <a:latin typeface="Consolas" pitchFamily="49" charset="0"/>
                <a:cs typeface="Consolas" pitchFamily="49" charset="0"/>
              </a:rPr>
              <a:t>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 0;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&lt; </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 {</a:t>
            </a:r>
          </a:p>
          <a:p>
            <a:r>
              <a:rPr lang="en-CA" dirty="0">
                <a:latin typeface="Consolas" pitchFamily="49" charset="0"/>
                <a:cs typeface="Consolas" pitchFamily="49" charset="0"/>
              </a:rPr>
              <a:t> </a:t>
            </a:r>
            <a:r>
              <a:rPr lang="en-CA" dirty="0" smtClean="0">
                <a:latin typeface="Consolas" pitchFamily="49" charset="0"/>
                <a:cs typeface="Consolas" pitchFamily="49" charset="0"/>
              </a:rPr>
              <a:t>   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j = 0; j &lt; </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 ++j ) {</a:t>
            </a:r>
          </a:p>
          <a:p>
            <a:r>
              <a:rPr lang="en-CA" dirty="0">
                <a:latin typeface="Consolas" pitchFamily="49" charset="0"/>
                <a:cs typeface="Consolas" pitchFamily="49" charset="0"/>
              </a:rPr>
              <a:t> </a:t>
            </a:r>
            <a:r>
              <a:rPr lang="en-CA" dirty="0" smtClean="0">
                <a:latin typeface="Consolas" pitchFamily="49" charset="0"/>
                <a:cs typeface="Consolas" pitchFamily="49" charset="0"/>
              </a:rPr>
              <a:t>       d[</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][j] = std::min( d[</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][j], d[</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][0] + d[0][j] );</a:t>
            </a:r>
          </a:p>
          <a:p>
            <a:r>
              <a:rPr lang="en-CA" dirty="0">
                <a:latin typeface="Consolas" pitchFamily="49" charset="0"/>
                <a:cs typeface="Consolas" pitchFamily="49" charset="0"/>
              </a:rPr>
              <a:t> </a:t>
            </a:r>
            <a:r>
              <a:rPr lang="en-CA" dirty="0" smtClean="0">
                <a:latin typeface="Consolas" pitchFamily="49" charset="0"/>
                <a:cs typeface="Consolas" pitchFamily="49" charset="0"/>
              </a:rPr>
              <a:t>   }</a:t>
            </a:r>
          </a:p>
          <a:p>
            <a:r>
              <a:rPr lang="en-CA" dirty="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smtClean="0">
                <a:latin typeface="Arial" charset="0"/>
                <a:cs typeface="Arial" charset="0"/>
              </a:rPr>
              <a:t>The General Step</a:t>
            </a:r>
            <a:endParaRPr lang="en-US" sz="4400" dirty="0" smtClean="0">
              <a:latin typeface="Arial" charset="0"/>
              <a:cs typeface="Arial" charset="0"/>
            </a:endParaRPr>
          </a:p>
        </p:txBody>
      </p:sp>
      <p:sp>
        <p:nvSpPr>
          <p:cNvPr id="8199"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5.1.2</a:t>
            </a:r>
          </a:p>
        </p:txBody>
      </p:sp>
      <p:sp>
        <p:nvSpPr>
          <p:cNvPr id="8" name="Footer Placeholder 7"/>
          <p:cNvSpPr>
            <a:spLocks noGrp="1"/>
          </p:cNvSpPr>
          <p:nvPr>
            <p:ph type="ftr" sz="quarter" idx="10"/>
          </p:nvPr>
        </p:nvSpPr>
        <p:spPr/>
        <p:txBody>
          <a:bodyPr/>
          <a:lstStyle/>
          <a:p>
            <a:pPr>
              <a:defRPr/>
            </a:pPr>
            <a:r>
              <a:rPr lang="en-CA" smtClean="0"/>
              <a:t>All-pairs Shortest Path</a:t>
            </a:r>
            <a:endParaRPr lang="en-CA" dirty="0"/>
          </a:p>
        </p:txBody>
      </p:sp>
      <p:sp>
        <p:nvSpPr>
          <p:cNvPr id="9" name="Content Placeholder 8"/>
          <p:cNvSpPr>
            <a:spLocks noGrp="1"/>
          </p:cNvSpPr>
          <p:nvPr>
            <p:ph idx="1"/>
          </p:nvPr>
        </p:nvSpPr>
        <p:spPr/>
        <p:txBody>
          <a:bodyPr/>
          <a:lstStyle/>
          <a:p>
            <a:pPr>
              <a:buNone/>
            </a:pPr>
            <a:r>
              <a:rPr lang="en-CA" dirty="0" smtClean="0"/>
              <a:t>	Define </a:t>
            </a:r>
            <a:r>
              <a:rPr lang="en-CA" i="1" dirty="0" smtClean="0"/>
              <a:t>  </a:t>
            </a:r>
            <a:r>
              <a:rPr lang="en-CA" dirty="0" smtClean="0"/>
              <a:t>       as the shortest distance, but only allowing intermediate visits to vertices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dirty="0" smtClean="0"/>
              <a:t>,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2</a:t>
            </a:r>
            <a:r>
              <a:rPr lang="en-CA" dirty="0" smtClean="0"/>
              <a:t>, …, </a:t>
            </a:r>
            <a:r>
              <a:rPr lang="en-CA" i="1" dirty="0" smtClean="0">
                <a:latin typeface="Times New Roman" pitchFamily="18" charset="0"/>
                <a:cs typeface="Times New Roman" pitchFamily="18" charset="0"/>
              </a:rPr>
              <a:t>v</a:t>
            </a:r>
            <a:r>
              <a:rPr lang="en-CA" i="1" baseline="-25000" dirty="0" smtClean="0">
                <a:latin typeface="Times New Roman" pitchFamily="18" charset="0"/>
                <a:cs typeface="Times New Roman" pitchFamily="18" charset="0"/>
              </a:rPr>
              <a:t>k</a:t>
            </a:r>
            <a:r>
              <a:rPr lang="en-CA" baseline="-25000" dirty="0" smtClean="0">
                <a:latin typeface="Times New Roman" pitchFamily="18" charset="0"/>
                <a:cs typeface="Times New Roman" pitchFamily="18" charset="0"/>
              </a:rPr>
              <a:t>–1 </a:t>
            </a:r>
            <a:r>
              <a:rPr lang="en-CA" dirty="0" smtClean="0"/>
              <a:t> </a:t>
            </a:r>
          </a:p>
          <a:p>
            <a:pPr lvl="1"/>
            <a:r>
              <a:rPr lang="en-CA" dirty="0" smtClean="0"/>
              <a:t>Suppose we have an algorithm that has found these values for all pairs</a:t>
            </a:r>
          </a:p>
          <a:p>
            <a:pPr>
              <a:buNone/>
            </a:pPr>
            <a:endParaRPr lang="en-CA" dirty="0" smtClean="0"/>
          </a:p>
          <a:p>
            <a:pPr>
              <a:buNone/>
            </a:pPr>
            <a:endParaRPr lang="en-CA" dirty="0" smtClean="0"/>
          </a:p>
          <a:p>
            <a:pPr>
              <a:buNone/>
            </a:pPr>
            <a:endParaRPr lang="en-CA" dirty="0" smtClean="0"/>
          </a:p>
          <a:p>
            <a:pPr>
              <a:buNone/>
            </a:pPr>
            <a:r>
              <a:rPr lang="en-CA" dirty="0" smtClean="0"/>
              <a:t>	</a:t>
            </a:r>
            <a:endParaRPr lang="en-CA" i="1" dirty="0" smtClean="0">
              <a:latin typeface="Times New Roman" pitchFamily="18" charset="0"/>
              <a:cs typeface="Times New Roman" pitchFamily="18" charset="0"/>
            </a:endParaRPr>
          </a:p>
        </p:txBody>
      </p:sp>
      <p:graphicFrame>
        <p:nvGraphicFramePr>
          <p:cNvPr id="47108" name="Object 4"/>
          <p:cNvGraphicFramePr>
            <a:graphicFrameLocks noChangeAspect="1"/>
          </p:cNvGraphicFramePr>
          <p:nvPr/>
        </p:nvGraphicFramePr>
        <p:xfrm>
          <a:off x="1660602" y="1555750"/>
          <a:ext cx="661988" cy="531813"/>
        </p:xfrm>
        <a:graphic>
          <a:graphicData uri="http://schemas.openxmlformats.org/presentationml/2006/ole">
            <mc:AlternateContent xmlns:mc="http://schemas.openxmlformats.org/markup-compatibility/2006">
              <mc:Choice xmlns:v="urn:schemas-microsoft-com:vml" Requires="v">
                <p:oleObj spid="_x0000_s49155" name="Equation" r:id="rId4" imgW="317160" imgH="253800" progId="Equation.DSMT4">
                  <p:embed/>
                </p:oleObj>
              </mc:Choice>
              <mc:Fallback>
                <p:oleObj name="Equation" r:id="rId4" imgW="317160" imgH="2538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0602" y="1555750"/>
                        <a:ext cx="661988"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 name="Picture 8" descr="C:\Users\dwharder\Desktop\k1.png"/>
          <p:cNvPicPr>
            <a:picLocks noChangeAspect="1" noChangeArrowheads="1"/>
          </p:cNvPicPr>
          <p:nvPr/>
        </p:nvPicPr>
        <p:blipFill>
          <a:blip r:embed="rId6" cstate="print"/>
          <a:srcRect/>
          <a:stretch>
            <a:fillRect/>
          </a:stretch>
        </p:blipFill>
        <p:spPr bwMode="auto">
          <a:xfrm>
            <a:off x="1438275" y="3285257"/>
            <a:ext cx="6265863" cy="3240087"/>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smtClean="0">
                <a:latin typeface="Arial" charset="0"/>
                <a:cs typeface="Arial" charset="0"/>
              </a:rPr>
              <a:t>The General Step</a:t>
            </a:r>
            <a:endParaRPr lang="en-US" sz="4400" dirty="0" smtClean="0">
              <a:latin typeface="Arial" charset="0"/>
              <a:cs typeface="Arial" charset="0"/>
            </a:endParaRPr>
          </a:p>
        </p:txBody>
      </p:sp>
      <p:sp>
        <p:nvSpPr>
          <p:cNvPr id="8199"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5.1.2</a:t>
            </a:r>
          </a:p>
        </p:txBody>
      </p:sp>
      <p:sp>
        <p:nvSpPr>
          <p:cNvPr id="8" name="Footer Placeholder 7"/>
          <p:cNvSpPr>
            <a:spLocks noGrp="1"/>
          </p:cNvSpPr>
          <p:nvPr>
            <p:ph type="ftr" sz="quarter" idx="10"/>
          </p:nvPr>
        </p:nvSpPr>
        <p:spPr/>
        <p:txBody>
          <a:bodyPr/>
          <a:lstStyle/>
          <a:p>
            <a:pPr>
              <a:defRPr/>
            </a:pPr>
            <a:r>
              <a:rPr lang="en-CA" smtClean="0"/>
              <a:t>All-pairs Shortest Path</a:t>
            </a:r>
            <a:endParaRPr lang="en-CA" dirty="0"/>
          </a:p>
        </p:txBody>
      </p:sp>
      <p:sp>
        <p:nvSpPr>
          <p:cNvPr id="9" name="Content Placeholder 8"/>
          <p:cNvSpPr>
            <a:spLocks noGrp="1"/>
          </p:cNvSpPr>
          <p:nvPr>
            <p:ph idx="1"/>
          </p:nvPr>
        </p:nvSpPr>
        <p:spPr/>
        <p:txBody>
          <a:bodyPr/>
          <a:lstStyle/>
          <a:p>
            <a:pPr>
              <a:buNone/>
            </a:pPr>
            <a:r>
              <a:rPr lang="en-CA" dirty="0" smtClean="0"/>
              <a:t>	How could we find  </a:t>
            </a:r>
            <a:r>
              <a:rPr lang="en-CA" i="1" dirty="0" smtClean="0"/>
              <a:t>  </a:t>
            </a:r>
            <a:r>
              <a:rPr lang="en-CA" dirty="0" smtClean="0"/>
              <a:t>    ; that is, the shortest path allowing intermediate visits to vertices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dirty="0" smtClean="0"/>
              <a:t>,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2</a:t>
            </a:r>
            <a:r>
              <a:rPr lang="en-CA" dirty="0" smtClean="0"/>
              <a:t>, …, </a:t>
            </a:r>
            <a:r>
              <a:rPr lang="en-CA" i="1" dirty="0" smtClean="0">
                <a:latin typeface="Times New Roman" pitchFamily="18" charset="0"/>
                <a:cs typeface="Times New Roman" pitchFamily="18" charset="0"/>
              </a:rPr>
              <a:t>v</a:t>
            </a:r>
            <a:r>
              <a:rPr lang="en-CA" i="1" baseline="-25000" dirty="0" smtClean="0">
                <a:latin typeface="Times New Roman" pitchFamily="18" charset="0"/>
                <a:cs typeface="Times New Roman" pitchFamily="18" charset="0"/>
              </a:rPr>
              <a:t>k</a:t>
            </a:r>
            <a:r>
              <a:rPr lang="en-CA" baseline="-25000" dirty="0" smtClean="0">
                <a:latin typeface="Times New Roman" pitchFamily="18" charset="0"/>
                <a:cs typeface="Times New Roman" pitchFamily="18" charset="0"/>
              </a:rPr>
              <a:t>–1 </a:t>
            </a:r>
            <a:r>
              <a:rPr lang="en-CA" dirty="0" smtClean="0"/>
              <a:t>,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k</a:t>
            </a:r>
            <a:r>
              <a:rPr lang="en-CA" dirty="0" smtClean="0"/>
              <a:t>?</a:t>
            </a:r>
          </a:p>
          <a:p>
            <a:pPr>
              <a:buNone/>
            </a:pPr>
            <a:endParaRPr lang="en-CA" dirty="0" smtClean="0"/>
          </a:p>
          <a:p>
            <a:pPr>
              <a:buNone/>
            </a:pPr>
            <a:endParaRPr lang="en-CA" dirty="0" smtClean="0"/>
          </a:p>
          <a:p>
            <a:pPr>
              <a:buNone/>
            </a:pPr>
            <a:r>
              <a:rPr lang="en-CA" dirty="0" smtClean="0"/>
              <a:t>	</a:t>
            </a:r>
            <a:endParaRPr lang="en-CA" i="1" dirty="0" smtClean="0">
              <a:latin typeface="Times New Roman" pitchFamily="18" charset="0"/>
              <a:cs typeface="Times New Roman" pitchFamily="18" charset="0"/>
            </a:endParaRPr>
          </a:p>
        </p:txBody>
      </p:sp>
      <p:graphicFrame>
        <p:nvGraphicFramePr>
          <p:cNvPr id="47108" name="Object 4"/>
          <p:cNvGraphicFramePr>
            <a:graphicFrameLocks noChangeAspect="1"/>
          </p:cNvGraphicFramePr>
          <p:nvPr/>
        </p:nvGraphicFramePr>
        <p:xfrm>
          <a:off x="2960688" y="1555750"/>
          <a:ext cx="506412" cy="531813"/>
        </p:xfrm>
        <a:graphic>
          <a:graphicData uri="http://schemas.openxmlformats.org/presentationml/2006/ole">
            <mc:AlternateContent xmlns:mc="http://schemas.openxmlformats.org/markup-compatibility/2006">
              <mc:Choice xmlns:v="urn:schemas-microsoft-com:vml" Requires="v">
                <p:oleObj spid="_x0000_s50179" name="Equation" r:id="rId4" imgW="241200" imgH="253800" progId="Equation.DSMT4">
                  <p:embed/>
                </p:oleObj>
              </mc:Choice>
              <mc:Fallback>
                <p:oleObj name="Equation" r:id="rId4" imgW="241200" imgH="2538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0688" y="1555750"/>
                        <a:ext cx="506412"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4" name="Picture 5" descr="C:\Users\dwharder\Desktop\k2.png"/>
          <p:cNvPicPr>
            <a:picLocks noChangeAspect="1" noChangeArrowheads="1"/>
          </p:cNvPicPr>
          <p:nvPr/>
        </p:nvPicPr>
        <p:blipFill>
          <a:blip r:embed="rId6" cstate="print"/>
          <a:srcRect/>
          <a:stretch>
            <a:fillRect/>
          </a:stretch>
        </p:blipFill>
        <p:spPr bwMode="auto">
          <a:xfrm>
            <a:off x="1438275" y="3285257"/>
            <a:ext cx="6265863" cy="3240087"/>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smtClean="0">
                <a:latin typeface="Arial" charset="0"/>
                <a:cs typeface="Arial" charset="0"/>
              </a:rPr>
              <a:t>The General Step</a:t>
            </a:r>
            <a:endParaRPr lang="en-US" sz="4400" dirty="0" smtClean="0">
              <a:latin typeface="Arial" charset="0"/>
              <a:cs typeface="Arial" charset="0"/>
            </a:endParaRPr>
          </a:p>
        </p:txBody>
      </p:sp>
      <p:sp>
        <p:nvSpPr>
          <p:cNvPr id="8199"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5.1.2</a:t>
            </a:r>
          </a:p>
        </p:txBody>
      </p:sp>
      <p:sp>
        <p:nvSpPr>
          <p:cNvPr id="8" name="Footer Placeholder 7"/>
          <p:cNvSpPr>
            <a:spLocks noGrp="1"/>
          </p:cNvSpPr>
          <p:nvPr>
            <p:ph type="ftr" sz="quarter" idx="10"/>
          </p:nvPr>
        </p:nvSpPr>
        <p:spPr/>
        <p:txBody>
          <a:bodyPr/>
          <a:lstStyle/>
          <a:p>
            <a:pPr>
              <a:defRPr/>
            </a:pPr>
            <a:r>
              <a:rPr lang="en-CA" smtClean="0"/>
              <a:t>All-pairs Shortest Path</a:t>
            </a:r>
            <a:endParaRPr lang="en-CA" dirty="0"/>
          </a:p>
        </p:txBody>
      </p:sp>
      <p:sp>
        <p:nvSpPr>
          <p:cNvPr id="9" name="Content Placeholder 8"/>
          <p:cNvSpPr>
            <a:spLocks noGrp="1"/>
          </p:cNvSpPr>
          <p:nvPr>
            <p:ph idx="1"/>
          </p:nvPr>
        </p:nvSpPr>
        <p:spPr/>
        <p:txBody>
          <a:bodyPr/>
          <a:lstStyle/>
          <a:p>
            <a:pPr>
              <a:buNone/>
            </a:pPr>
            <a:r>
              <a:rPr lang="en-CA" dirty="0" smtClean="0"/>
              <a:t>	With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dirty="0" smtClean="0"/>
              <a:t>,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2</a:t>
            </a:r>
            <a:r>
              <a:rPr lang="en-CA" dirty="0" smtClean="0"/>
              <a:t>, …, </a:t>
            </a:r>
            <a:r>
              <a:rPr lang="en-CA" i="1" dirty="0" smtClean="0">
                <a:latin typeface="Times New Roman" pitchFamily="18" charset="0"/>
                <a:cs typeface="Times New Roman" pitchFamily="18" charset="0"/>
              </a:rPr>
              <a:t>v</a:t>
            </a:r>
            <a:r>
              <a:rPr lang="en-CA" i="1" baseline="-25000" dirty="0" smtClean="0">
                <a:latin typeface="Times New Roman" pitchFamily="18" charset="0"/>
                <a:cs typeface="Times New Roman" pitchFamily="18" charset="0"/>
              </a:rPr>
              <a:t>k</a:t>
            </a:r>
            <a:r>
              <a:rPr lang="en-CA" baseline="-25000" dirty="0" smtClean="0">
                <a:latin typeface="Times New Roman" pitchFamily="18" charset="0"/>
                <a:cs typeface="Times New Roman" pitchFamily="18" charset="0"/>
              </a:rPr>
              <a:t>–1 </a:t>
            </a:r>
            <a:r>
              <a:rPr lang="en-CA" dirty="0" smtClean="0"/>
              <a:t> as intermediates, have assumed we have found the shortest paths from </a:t>
            </a:r>
            <a:r>
              <a:rPr lang="en-CA" i="1" dirty="0" smtClean="0">
                <a:latin typeface="Times New Roman" pitchFamily="18" charset="0"/>
                <a:cs typeface="Times New Roman" pitchFamily="18" charset="0"/>
              </a:rPr>
              <a:t>v</a:t>
            </a:r>
            <a:r>
              <a:rPr lang="en-CA" i="1" baseline="-25000" dirty="0" smtClean="0">
                <a:latin typeface="Times New Roman" pitchFamily="18" charset="0"/>
                <a:cs typeface="Times New Roman" pitchFamily="18" charset="0"/>
              </a:rPr>
              <a:t>i</a:t>
            </a:r>
            <a:r>
              <a:rPr lang="en-CA" dirty="0" smtClean="0"/>
              <a:t> to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j</a:t>
            </a:r>
            <a:r>
              <a:rPr lang="en-CA" dirty="0" smtClean="0"/>
              <a:t>, </a:t>
            </a:r>
            <a:r>
              <a:rPr lang="en-CA" i="1" dirty="0" smtClean="0">
                <a:latin typeface="Times New Roman" pitchFamily="18" charset="0"/>
                <a:cs typeface="Times New Roman" pitchFamily="18" charset="0"/>
              </a:rPr>
              <a:t>v</a:t>
            </a:r>
            <a:r>
              <a:rPr lang="en-CA" i="1" baseline="-25000" dirty="0" smtClean="0">
                <a:latin typeface="Times New Roman" pitchFamily="18" charset="0"/>
                <a:cs typeface="Times New Roman" pitchFamily="18" charset="0"/>
              </a:rPr>
              <a:t>i</a:t>
            </a:r>
            <a:r>
              <a:rPr lang="en-CA" dirty="0" smtClean="0"/>
              <a:t> to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k</a:t>
            </a:r>
            <a:r>
              <a:rPr lang="en-CA" i="1" baseline="-25000" dirty="0" smtClean="0">
                <a:latin typeface="Times New Roman" pitchFamily="18" charset="0"/>
                <a:cs typeface="Times New Roman" pitchFamily="18" charset="0"/>
              </a:rPr>
              <a:t> </a:t>
            </a:r>
            <a:r>
              <a:rPr lang="en-CA" dirty="0" smtClean="0"/>
              <a:t>and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k</a:t>
            </a:r>
            <a:r>
              <a:rPr lang="en-CA" dirty="0" smtClean="0"/>
              <a:t> to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j</a:t>
            </a:r>
            <a:r>
              <a:rPr lang="en-CA" i="1" baseline="-25000" dirty="0" smtClean="0">
                <a:latin typeface="Times New Roman" pitchFamily="18" charset="0"/>
                <a:cs typeface="Times New Roman" pitchFamily="18" charset="0"/>
              </a:rPr>
              <a:t> </a:t>
            </a:r>
            <a:endParaRPr lang="en-CA" dirty="0" smtClean="0"/>
          </a:p>
          <a:p>
            <a:pPr lvl="1"/>
            <a:r>
              <a:rPr lang="en-CA" dirty="0" smtClean="0"/>
              <a:t>The only possible shorter path including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k</a:t>
            </a:r>
            <a:r>
              <a:rPr lang="en-CA" dirty="0" smtClean="0"/>
              <a:t> would be the path from </a:t>
            </a:r>
            <a:r>
              <a:rPr lang="en-CA" i="1" dirty="0" smtClean="0">
                <a:latin typeface="Times New Roman" pitchFamily="18" charset="0"/>
                <a:cs typeface="Times New Roman" pitchFamily="18" charset="0"/>
              </a:rPr>
              <a:t>v</a:t>
            </a:r>
            <a:r>
              <a:rPr lang="en-CA" i="1" baseline="-25000" dirty="0" smtClean="0">
                <a:latin typeface="Times New Roman" pitchFamily="18" charset="0"/>
                <a:cs typeface="Times New Roman" pitchFamily="18" charset="0"/>
              </a:rPr>
              <a:t>i</a:t>
            </a:r>
            <a:r>
              <a:rPr lang="en-CA" dirty="0" smtClean="0"/>
              <a:t> to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k</a:t>
            </a:r>
            <a:r>
              <a:rPr lang="en-CA" i="1" baseline="-25000" dirty="0" smtClean="0">
                <a:latin typeface="Times New Roman" pitchFamily="18" charset="0"/>
                <a:cs typeface="Times New Roman" pitchFamily="18" charset="0"/>
              </a:rPr>
              <a:t> </a:t>
            </a:r>
            <a:r>
              <a:rPr lang="en-CA" dirty="0" smtClean="0"/>
              <a:t>continuing from there to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j</a:t>
            </a:r>
            <a:endParaRPr lang="en-CA" i="1" baseline="-25000" dirty="0" smtClean="0">
              <a:latin typeface="Times New Roman" pitchFamily="18" charset="0"/>
              <a:cs typeface="Times New Roman" pitchFamily="18" charset="0"/>
            </a:endParaRPr>
          </a:p>
          <a:p>
            <a:pPr>
              <a:buNone/>
            </a:pPr>
            <a:endParaRPr lang="en-CA" i="1" baseline="-25000" dirty="0" smtClean="0">
              <a:latin typeface="Times New Roman" pitchFamily="18" charset="0"/>
              <a:cs typeface="Times New Roman" pitchFamily="18" charset="0"/>
            </a:endParaRPr>
          </a:p>
          <a:p>
            <a:pPr>
              <a:buNone/>
            </a:pPr>
            <a:r>
              <a:rPr lang="en-CA" i="1" baseline="-25000" dirty="0" smtClean="0">
                <a:latin typeface="Times New Roman" pitchFamily="18" charset="0"/>
                <a:cs typeface="Times New Roman" pitchFamily="18" charset="0"/>
              </a:rPr>
              <a:t>	</a:t>
            </a:r>
            <a:r>
              <a:rPr lang="en-CA" dirty="0" smtClean="0"/>
              <a:t>Thus, we calculate</a:t>
            </a:r>
            <a:endParaRPr lang="en-CA" dirty="0" smtClean="0">
              <a:latin typeface="Times New Roman" pitchFamily="18" charset="0"/>
              <a:cs typeface="Times New Roman" pitchFamily="18" charset="0"/>
            </a:endParaRPr>
          </a:p>
          <a:p>
            <a:pPr>
              <a:buNone/>
            </a:pPr>
            <a:endParaRPr lang="en-CA" dirty="0" smtClean="0"/>
          </a:p>
          <a:p>
            <a:pPr>
              <a:buNone/>
            </a:pPr>
            <a:endParaRPr lang="en-CA" dirty="0" smtClean="0"/>
          </a:p>
          <a:p>
            <a:pPr>
              <a:buNone/>
            </a:pPr>
            <a:r>
              <a:rPr lang="en-CA" dirty="0" smtClean="0"/>
              <a:t>	</a:t>
            </a:r>
            <a:endParaRPr lang="en-CA" i="1" dirty="0" smtClean="0">
              <a:latin typeface="Times New Roman" pitchFamily="18" charset="0"/>
              <a:cs typeface="Times New Roman" pitchFamily="18" charset="0"/>
            </a:endParaRPr>
          </a:p>
        </p:txBody>
      </p:sp>
      <p:graphicFrame>
        <p:nvGraphicFramePr>
          <p:cNvPr id="48131" name="Object 10"/>
          <p:cNvGraphicFramePr>
            <a:graphicFrameLocks noChangeAspect="1"/>
          </p:cNvGraphicFramePr>
          <p:nvPr/>
        </p:nvGraphicFramePr>
        <p:xfrm>
          <a:off x="2987824" y="3086100"/>
          <a:ext cx="3211512" cy="522288"/>
        </p:xfrm>
        <a:graphic>
          <a:graphicData uri="http://schemas.openxmlformats.org/presentationml/2006/ole">
            <mc:AlternateContent xmlns:mc="http://schemas.openxmlformats.org/markup-compatibility/2006">
              <mc:Choice xmlns:v="urn:schemas-microsoft-com:vml" Requires="v">
                <p:oleObj spid="_x0000_s48132" name="Equation" r:id="rId4" imgW="1790640" imgH="291960" progId="Equation.DSMT4">
                  <p:embed/>
                </p:oleObj>
              </mc:Choice>
              <mc:Fallback>
                <p:oleObj name="Equation" r:id="rId4" imgW="1790640" imgH="291960"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824" y="3086100"/>
                        <a:ext cx="3211512" cy="522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5" name="Picture 6" descr="C:\Users\dwharder\Desktop\k3.png"/>
          <p:cNvPicPr>
            <a:picLocks noChangeAspect="1" noChangeArrowheads="1"/>
          </p:cNvPicPr>
          <p:nvPr/>
        </p:nvPicPr>
        <p:blipFill>
          <a:blip r:embed="rId6" cstate="print"/>
          <a:srcRect/>
          <a:stretch>
            <a:fillRect/>
          </a:stretch>
        </p:blipFill>
        <p:spPr bwMode="auto">
          <a:xfrm>
            <a:off x="1438275" y="3285257"/>
            <a:ext cx="6265863" cy="3240087"/>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smtClean="0">
                <a:latin typeface="Arial" charset="0"/>
                <a:cs typeface="Arial" charset="0"/>
              </a:rPr>
              <a:t>The General Step</a:t>
            </a:r>
            <a:endParaRPr lang="en-US" sz="4400" dirty="0" smtClean="0">
              <a:latin typeface="Arial" charset="0"/>
              <a:cs typeface="Arial" charset="0"/>
            </a:endParaRPr>
          </a:p>
        </p:txBody>
      </p:sp>
      <p:sp>
        <p:nvSpPr>
          <p:cNvPr id="8199"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5.1.2</a:t>
            </a:r>
          </a:p>
        </p:txBody>
      </p:sp>
      <p:sp>
        <p:nvSpPr>
          <p:cNvPr id="8" name="Footer Placeholder 7"/>
          <p:cNvSpPr>
            <a:spLocks noGrp="1"/>
          </p:cNvSpPr>
          <p:nvPr>
            <p:ph type="ftr" sz="quarter" idx="10"/>
          </p:nvPr>
        </p:nvSpPr>
        <p:spPr/>
        <p:txBody>
          <a:bodyPr/>
          <a:lstStyle/>
          <a:p>
            <a:pPr>
              <a:defRPr/>
            </a:pPr>
            <a:r>
              <a:rPr lang="en-CA" smtClean="0"/>
              <a:t>All-pairs Shortest Path</a:t>
            </a:r>
            <a:endParaRPr lang="en-CA" dirty="0"/>
          </a:p>
        </p:txBody>
      </p:sp>
      <p:sp>
        <p:nvSpPr>
          <p:cNvPr id="9" name="Content Placeholder 8"/>
          <p:cNvSpPr>
            <a:spLocks noGrp="1"/>
          </p:cNvSpPr>
          <p:nvPr>
            <p:ph idx="1"/>
          </p:nvPr>
        </p:nvSpPr>
        <p:spPr>
          <a:xfrm>
            <a:off x="457200" y="1600200"/>
            <a:ext cx="8435280" cy="4525963"/>
          </a:xfrm>
        </p:spPr>
        <p:txBody>
          <a:bodyPr/>
          <a:lstStyle/>
          <a:p>
            <a:pPr>
              <a:buNone/>
            </a:pPr>
            <a:r>
              <a:rPr lang="en-CA" dirty="0" smtClean="0"/>
              <a:t>	Finding this for all pairs of vertices gives us all shortest paths from</a:t>
            </a:r>
            <a:br>
              <a:rPr lang="en-CA" dirty="0" smtClean="0"/>
            </a:br>
            <a:r>
              <a:rPr lang="en-CA" i="1" dirty="0" smtClean="0">
                <a:latin typeface="Times New Roman" pitchFamily="18" charset="0"/>
                <a:cs typeface="Times New Roman" pitchFamily="18" charset="0"/>
              </a:rPr>
              <a:t>v</a:t>
            </a:r>
            <a:r>
              <a:rPr lang="en-CA" i="1" baseline="-25000" dirty="0" smtClean="0">
                <a:latin typeface="Times New Roman" pitchFamily="18" charset="0"/>
                <a:cs typeface="Times New Roman" pitchFamily="18" charset="0"/>
              </a:rPr>
              <a:t>i</a:t>
            </a:r>
            <a:r>
              <a:rPr lang="en-CA" dirty="0" smtClean="0"/>
              <a:t> to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j</a:t>
            </a:r>
            <a:r>
              <a:rPr lang="en-CA" dirty="0" smtClean="0"/>
              <a:t> possibly going through vertices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dirty="0" smtClean="0"/>
              <a:t>,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2</a:t>
            </a:r>
            <a:r>
              <a:rPr lang="en-CA" dirty="0" smtClean="0"/>
              <a:t>, …,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k</a:t>
            </a:r>
            <a:r>
              <a:rPr lang="en-CA" dirty="0" smtClean="0"/>
              <a:t>  </a:t>
            </a:r>
          </a:p>
          <a:p>
            <a:pPr lvl="1"/>
            <a:r>
              <a:rPr lang="en-CA" dirty="0" smtClean="0"/>
              <a:t>Again, note that                    and                   do not change under this step</a:t>
            </a:r>
          </a:p>
          <a:p>
            <a:pPr lvl="1"/>
            <a:r>
              <a:rPr lang="en-CA" dirty="0" smtClean="0"/>
              <a:t>To simplify, the notation, we can remove the superscripts</a:t>
            </a:r>
          </a:p>
          <a:p>
            <a:pPr>
              <a:buNone/>
            </a:pPr>
            <a:endParaRPr lang="en-CA" dirty="0" smtClean="0"/>
          </a:p>
          <a:p>
            <a:pPr>
              <a:buNone/>
            </a:pPr>
            <a:endParaRPr lang="en-CA" dirty="0" smtClean="0"/>
          </a:p>
          <a:p>
            <a:pPr>
              <a:buNone/>
            </a:pPr>
            <a:r>
              <a:rPr lang="en-CA" dirty="0" smtClean="0"/>
              <a:t>	</a:t>
            </a:r>
            <a:endParaRPr lang="en-CA" i="1" dirty="0" smtClean="0">
              <a:latin typeface="Times New Roman" pitchFamily="18" charset="0"/>
              <a:cs typeface="Times New Roman" pitchFamily="18" charset="0"/>
            </a:endParaRPr>
          </a:p>
        </p:txBody>
      </p:sp>
      <p:pic>
        <p:nvPicPr>
          <p:cNvPr id="17" name="Picture 3" descr="C:\Users\dwharder\Desktop\k4.png"/>
          <p:cNvPicPr>
            <a:picLocks noChangeAspect="1" noChangeArrowheads="1"/>
          </p:cNvPicPr>
          <p:nvPr/>
        </p:nvPicPr>
        <p:blipFill>
          <a:blip r:embed="rId4" cstate="print"/>
          <a:srcRect/>
          <a:stretch>
            <a:fillRect/>
          </a:stretch>
        </p:blipFill>
        <p:spPr bwMode="auto">
          <a:xfrm>
            <a:off x="1438275" y="3285257"/>
            <a:ext cx="6265863" cy="3240087"/>
          </a:xfrm>
          <a:prstGeom prst="rect">
            <a:avLst/>
          </a:prstGeom>
          <a:noFill/>
        </p:spPr>
      </p:pic>
      <p:graphicFrame>
        <p:nvGraphicFramePr>
          <p:cNvPr id="47114" name="Object 10"/>
          <p:cNvGraphicFramePr>
            <a:graphicFrameLocks noChangeAspect="1"/>
          </p:cNvGraphicFramePr>
          <p:nvPr/>
        </p:nvGraphicFramePr>
        <p:xfrm>
          <a:off x="2933452" y="2238375"/>
          <a:ext cx="1206500" cy="430213"/>
        </p:xfrm>
        <a:graphic>
          <a:graphicData uri="http://schemas.openxmlformats.org/presentationml/2006/ole">
            <mc:AlternateContent xmlns:mc="http://schemas.openxmlformats.org/markup-compatibility/2006">
              <mc:Choice xmlns:v="urn:schemas-microsoft-com:vml" Requires="v">
                <p:oleObj spid="_x0000_s47116" name="Equation" r:id="rId5" imgW="672840" imgH="241200" progId="Equation.DSMT4">
                  <p:embed/>
                </p:oleObj>
              </mc:Choice>
              <mc:Fallback>
                <p:oleObj name="Equation" r:id="rId5" imgW="672840" imgH="24120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3452" y="2238375"/>
                        <a:ext cx="1206500" cy="430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0"/>
          <p:cNvGraphicFramePr>
            <a:graphicFrameLocks noChangeAspect="1"/>
          </p:cNvGraphicFramePr>
          <p:nvPr/>
        </p:nvGraphicFramePr>
        <p:xfrm>
          <a:off x="4576898" y="2220913"/>
          <a:ext cx="1208087" cy="452437"/>
        </p:xfrm>
        <a:graphic>
          <a:graphicData uri="http://schemas.openxmlformats.org/presentationml/2006/ole">
            <mc:AlternateContent xmlns:mc="http://schemas.openxmlformats.org/markup-compatibility/2006">
              <mc:Choice xmlns:v="urn:schemas-microsoft-com:vml" Requires="v">
                <p:oleObj spid="_x0000_s47117" name="Equation" r:id="rId7" imgW="672840" imgH="253800" progId="Equation.DSMT4">
                  <p:embed/>
                </p:oleObj>
              </mc:Choice>
              <mc:Fallback>
                <p:oleObj name="Equation" r:id="rId7" imgW="672840" imgH="253800" progId="Equation.DSMT4">
                  <p:embed/>
                  <p:pic>
                    <p:nvPicPr>
                      <p:cNvPr id="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6898" y="2220913"/>
                        <a:ext cx="1208087" cy="452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descr="C:\Users\dwharder\Desktop\k4.png"/>
          <p:cNvPicPr>
            <a:picLocks noChangeAspect="1" noChangeArrowheads="1"/>
          </p:cNvPicPr>
          <p:nvPr/>
        </p:nvPicPr>
        <p:blipFill>
          <a:blip r:embed="rId3" cstate="print"/>
          <a:srcRect/>
          <a:stretch>
            <a:fillRect/>
          </a:stretch>
        </p:blipFill>
        <p:spPr bwMode="auto">
          <a:xfrm>
            <a:off x="1438275" y="3285257"/>
            <a:ext cx="6265863" cy="3240087"/>
          </a:xfrm>
          <a:prstGeom prst="rect">
            <a:avLst/>
          </a:prstGeom>
          <a:noFill/>
        </p:spPr>
      </p:pic>
      <p:sp>
        <p:nvSpPr>
          <p:cNvPr id="8198" name="Rectangle 2"/>
          <p:cNvSpPr>
            <a:spLocks noGrp="1" noChangeArrowheads="1"/>
          </p:cNvSpPr>
          <p:nvPr>
            <p:ph type="title"/>
          </p:nvPr>
        </p:nvSpPr>
        <p:spPr/>
        <p:txBody>
          <a:bodyPr/>
          <a:lstStyle/>
          <a:p>
            <a:r>
              <a:rPr lang="en-US" dirty="0" smtClean="0">
                <a:latin typeface="Arial" charset="0"/>
                <a:cs typeface="Arial" charset="0"/>
              </a:rPr>
              <a:t>The General Step</a:t>
            </a:r>
            <a:endParaRPr lang="en-US" sz="4400" dirty="0" smtClean="0">
              <a:latin typeface="Arial" charset="0"/>
              <a:cs typeface="Arial" charset="0"/>
            </a:endParaRPr>
          </a:p>
        </p:txBody>
      </p:sp>
      <p:sp>
        <p:nvSpPr>
          <p:cNvPr id="8199"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5.1.2</a:t>
            </a:r>
          </a:p>
        </p:txBody>
      </p:sp>
      <p:sp>
        <p:nvSpPr>
          <p:cNvPr id="8" name="Footer Placeholder 7"/>
          <p:cNvSpPr>
            <a:spLocks noGrp="1"/>
          </p:cNvSpPr>
          <p:nvPr>
            <p:ph type="ftr" sz="quarter" idx="10"/>
          </p:nvPr>
        </p:nvSpPr>
        <p:spPr/>
        <p:txBody>
          <a:bodyPr/>
          <a:lstStyle/>
          <a:p>
            <a:pPr>
              <a:defRPr/>
            </a:pPr>
            <a:r>
              <a:rPr lang="en-CA" smtClean="0"/>
              <a:t>All-pairs Shortest Path</a:t>
            </a:r>
            <a:endParaRPr lang="en-CA" dirty="0"/>
          </a:p>
        </p:txBody>
      </p:sp>
      <p:sp>
        <p:nvSpPr>
          <p:cNvPr id="9" name="Content Placeholder 8"/>
          <p:cNvSpPr>
            <a:spLocks noGrp="1"/>
          </p:cNvSpPr>
          <p:nvPr>
            <p:ph idx="1"/>
          </p:nvPr>
        </p:nvSpPr>
        <p:spPr/>
        <p:txBody>
          <a:bodyPr/>
          <a:lstStyle/>
          <a:p>
            <a:pPr>
              <a:buNone/>
            </a:pPr>
            <a:r>
              <a:rPr lang="en-CA" dirty="0" smtClean="0"/>
              <a:t>	Thus, the calculation is straight forward:</a:t>
            </a:r>
          </a:p>
          <a:p>
            <a:pPr>
              <a:buNone/>
            </a:pPr>
            <a:endParaRPr lang="en-CA" dirty="0" smtClean="0"/>
          </a:p>
          <a:p>
            <a:pPr>
              <a:buNone/>
            </a:pPr>
            <a:r>
              <a:rPr lang="en-CA" dirty="0" smtClean="0"/>
              <a:t>	</a:t>
            </a:r>
            <a:endParaRPr lang="en-CA" i="1" dirty="0" smtClean="0">
              <a:latin typeface="Times New Roman" pitchFamily="18" charset="0"/>
              <a:cs typeface="Times New Roman" pitchFamily="18" charset="0"/>
            </a:endParaRPr>
          </a:p>
        </p:txBody>
      </p:sp>
      <p:sp>
        <p:nvSpPr>
          <p:cNvPr id="7" name="TextBox 6"/>
          <p:cNvSpPr txBox="1"/>
          <p:nvPr/>
        </p:nvSpPr>
        <p:spPr>
          <a:xfrm>
            <a:off x="1129451" y="2095688"/>
            <a:ext cx="7402989" cy="1477328"/>
          </a:xfrm>
          <a:prstGeom prst="rect">
            <a:avLst/>
          </a:prstGeom>
          <a:noFill/>
          <a:effectLst>
            <a:softEdge rad="31750"/>
          </a:effectLst>
        </p:spPr>
        <p:txBody>
          <a:bodyPr wrap="none" rtlCol="0">
            <a:spAutoFit/>
          </a:bodyPr>
          <a:lstStyle/>
          <a:p>
            <a:r>
              <a:rPr lang="en-CA" dirty="0" smtClean="0">
                <a:latin typeface="Consolas" pitchFamily="49" charset="0"/>
                <a:cs typeface="Consolas" pitchFamily="49" charset="0"/>
              </a:rPr>
              <a:t>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 0;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&lt; </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 {</a:t>
            </a:r>
          </a:p>
          <a:p>
            <a:r>
              <a:rPr lang="en-CA" dirty="0">
                <a:latin typeface="Consolas" pitchFamily="49" charset="0"/>
                <a:cs typeface="Consolas" pitchFamily="49" charset="0"/>
              </a:rPr>
              <a:t> </a:t>
            </a:r>
            <a:r>
              <a:rPr lang="en-CA" dirty="0" smtClean="0">
                <a:latin typeface="Consolas" pitchFamily="49" charset="0"/>
                <a:cs typeface="Consolas" pitchFamily="49" charset="0"/>
              </a:rPr>
              <a:t>   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j = 0; j &lt; </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 ++j ) {</a:t>
            </a:r>
          </a:p>
          <a:p>
            <a:r>
              <a:rPr lang="en-CA" dirty="0">
                <a:latin typeface="Consolas" pitchFamily="49" charset="0"/>
                <a:cs typeface="Consolas" pitchFamily="49" charset="0"/>
              </a:rPr>
              <a:t> </a:t>
            </a:r>
            <a:r>
              <a:rPr lang="en-CA" dirty="0" smtClean="0">
                <a:latin typeface="Consolas" pitchFamily="49" charset="0"/>
                <a:cs typeface="Consolas" pitchFamily="49" charset="0"/>
              </a:rPr>
              <a:t>       d[</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][j] = std::min( d[</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][j], d[</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][k] + d[k][j] );</a:t>
            </a:r>
          </a:p>
          <a:p>
            <a:r>
              <a:rPr lang="en-CA" dirty="0">
                <a:latin typeface="Consolas" pitchFamily="49" charset="0"/>
                <a:cs typeface="Consolas" pitchFamily="49" charset="0"/>
              </a:rPr>
              <a:t> </a:t>
            </a:r>
            <a:r>
              <a:rPr lang="en-CA" dirty="0" smtClean="0">
                <a:latin typeface="Consolas" pitchFamily="49" charset="0"/>
                <a:cs typeface="Consolas" pitchFamily="49" charset="0"/>
              </a:rPr>
              <a:t>   }</a:t>
            </a:r>
          </a:p>
          <a:p>
            <a:r>
              <a:rPr lang="en-CA" dirty="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smtClean="0">
                <a:latin typeface="Arial" charset="0"/>
                <a:cs typeface="Arial" charset="0"/>
              </a:rPr>
              <a:t>The Floyd-</a:t>
            </a:r>
            <a:r>
              <a:rPr lang="en-US" dirty="0" err="1" smtClean="0">
                <a:latin typeface="Arial" charset="0"/>
                <a:cs typeface="Arial" charset="0"/>
              </a:rPr>
              <a:t>Warshall</a:t>
            </a:r>
            <a:r>
              <a:rPr lang="en-US" dirty="0" smtClean="0">
                <a:latin typeface="Arial" charset="0"/>
                <a:cs typeface="Arial" charset="0"/>
              </a:rPr>
              <a:t> Algorithm</a:t>
            </a:r>
            <a:endParaRPr lang="en-US" sz="4400" dirty="0" smtClean="0">
              <a:latin typeface="Arial" charset="0"/>
              <a:cs typeface="Arial" charset="0"/>
            </a:endParaRPr>
          </a:p>
        </p:txBody>
      </p:sp>
      <p:sp>
        <p:nvSpPr>
          <p:cNvPr id="8199"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5.1.2</a:t>
            </a:r>
          </a:p>
        </p:txBody>
      </p:sp>
      <p:sp>
        <p:nvSpPr>
          <p:cNvPr id="8" name="Footer Placeholder 7"/>
          <p:cNvSpPr>
            <a:spLocks noGrp="1"/>
          </p:cNvSpPr>
          <p:nvPr>
            <p:ph type="ftr" sz="quarter" idx="10"/>
          </p:nvPr>
        </p:nvSpPr>
        <p:spPr/>
        <p:txBody>
          <a:bodyPr/>
          <a:lstStyle/>
          <a:p>
            <a:pPr>
              <a:defRPr/>
            </a:pPr>
            <a:r>
              <a:rPr lang="en-CA" smtClean="0"/>
              <a:t>All-pairs Shortest Path</a:t>
            </a:r>
            <a:endParaRPr lang="en-CA" dirty="0"/>
          </a:p>
        </p:txBody>
      </p:sp>
      <p:sp>
        <p:nvSpPr>
          <p:cNvPr id="9" name="Content Placeholder 8"/>
          <p:cNvSpPr>
            <a:spLocks noGrp="1"/>
          </p:cNvSpPr>
          <p:nvPr>
            <p:ph idx="1"/>
          </p:nvPr>
        </p:nvSpPr>
        <p:spPr/>
        <p:txBody>
          <a:bodyPr/>
          <a:lstStyle/>
          <a:p>
            <a:pPr>
              <a:buNone/>
            </a:pPr>
            <a:r>
              <a:rPr lang="en-CA" dirty="0" smtClean="0"/>
              <a:t>	Thus, we have found the </a:t>
            </a:r>
            <a:r>
              <a:rPr lang="en-US" dirty="0" smtClean="0">
                <a:latin typeface="Arial" charset="0"/>
                <a:cs typeface="Arial" charset="0"/>
              </a:rPr>
              <a:t>Floyd-</a:t>
            </a:r>
            <a:r>
              <a:rPr lang="en-US" dirty="0" err="1" smtClean="0">
                <a:latin typeface="Arial" charset="0"/>
                <a:cs typeface="Arial" charset="0"/>
              </a:rPr>
              <a:t>Warshall</a:t>
            </a:r>
            <a:r>
              <a:rPr lang="en-US" dirty="0" smtClean="0">
                <a:latin typeface="Arial" charset="0"/>
                <a:cs typeface="Arial" charset="0"/>
              </a:rPr>
              <a:t> algorithm:</a:t>
            </a: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r>
              <a:rPr lang="en-US" dirty="0" smtClean="0">
                <a:latin typeface="Arial" charset="0"/>
                <a:cs typeface="Arial" charset="0"/>
              </a:rPr>
              <a:t>	Run time?   </a:t>
            </a:r>
          </a:p>
          <a:p>
            <a:pPr>
              <a:buNone/>
            </a:pPr>
            <a:endParaRPr lang="en-CA" dirty="0" smtClean="0"/>
          </a:p>
          <a:p>
            <a:pPr>
              <a:buNone/>
            </a:pPr>
            <a:endParaRPr lang="en-CA" dirty="0" smtClean="0"/>
          </a:p>
          <a:p>
            <a:pPr>
              <a:buNone/>
            </a:pPr>
            <a:endParaRPr lang="en-CA" dirty="0" smtClean="0"/>
          </a:p>
          <a:p>
            <a:pPr>
              <a:buNone/>
            </a:pPr>
            <a:r>
              <a:rPr lang="en-CA" dirty="0" smtClean="0"/>
              <a:t>	</a:t>
            </a:r>
            <a:endParaRPr lang="en-CA" i="1" dirty="0" smtClean="0">
              <a:latin typeface="Times New Roman" pitchFamily="18" charset="0"/>
              <a:cs typeface="Times New Roman" pitchFamily="18" charset="0"/>
            </a:endParaRPr>
          </a:p>
        </p:txBody>
      </p:sp>
      <p:sp>
        <p:nvSpPr>
          <p:cNvPr id="12" name="TextBox 11"/>
          <p:cNvSpPr txBox="1"/>
          <p:nvPr/>
        </p:nvSpPr>
        <p:spPr>
          <a:xfrm>
            <a:off x="1054950" y="1988840"/>
            <a:ext cx="7909538" cy="3693319"/>
          </a:xfrm>
          <a:prstGeom prst="rect">
            <a:avLst/>
          </a:prstGeom>
          <a:solidFill>
            <a:schemeClr val="bg1"/>
          </a:solidFill>
          <a:effectLst>
            <a:softEdge rad="31750"/>
          </a:effectLst>
        </p:spPr>
        <p:txBody>
          <a:bodyPr wrap="none" rtlCol="0">
            <a:spAutoFit/>
          </a:bodyPr>
          <a:lstStyle/>
          <a:p>
            <a:r>
              <a:rPr lang="en-CA" dirty="0" smtClean="0">
                <a:latin typeface="Consolas" pitchFamily="49" charset="0"/>
                <a:cs typeface="Consolas" pitchFamily="49" charset="0"/>
              </a:rPr>
              <a:t>double d[</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a:t>
            </a:r>
          </a:p>
          <a:p>
            <a:endParaRPr lang="en-CA" dirty="0" smtClean="0">
              <a:latin typeface="Consolas" pitchFamily="49" charset="0"/>
              <a:cs typeface="Consolas" pitchFamily="49" charset="0"/>
            </a:endParaRPr>
          </a:p>
          <a:p>
            <a:r>
              <a:rPr lang="en-CA" dirty="0" smtClean="0">
                <a:latin typeface="Consolas" pitchFamily="49" charset="0"/>
                <a:cs typeface="Consolas" pitchFamily="49" charset="0"/>
              </a:rPr>
              <a:t>// Initialize the matrix d:  Theta(|V|^2)</a:t>
            </a:r>
          </a:p>
          <a:p>
            <a:r>
              <a:rPr lang="en-CA" dirty="0" smtClean="0">
                <a:latin typeface="Consolas" pitchFamily="49" charset="0"/>
                <a:cs typeface="Consolas" pitchFamily="49" charset="0"/>
              </a:rPr>
              <a:t>//   ...</a:t>
            </a:r>
          </a:p>
          <a:p>
            <a:endParaRPr lang="en-CA" dirty="0" smtClean="0">
              <a:latin typeface="Consolas" pitchFamily="49" charset="0"/>
              <a:cs typeface="Consolas" pitchFamily="49" charset="0"/>
            </a:endParaRPr>
          </a:p>
          <a:p>
            <a:r>
              <a:rPr lang="en-CA" dirty="0" smtClean="0">
                <a:latin typeface="Consolas" pitchFamily="49" charset="0"/>
                <a:cs typeface="Consolas" pitchFamily="49" charset="0"/>
              </a:rPr>
              <a:t>// Run Floyd-</a:t>
            </a:r>
            <a:r>
              <a:rPr lang="en-CA" dirty="0" err="1" smtClean="0">
                <a:latin typeface="Consolas" pitchFamily="49" charset="0"/>
                <a:cs typeface="Consolas" pitchFamily="49" charset="0"/>
              </a:rPr>
              <a:t>Warshall</a:t>
            </a:r>
            <a:endParaRPr lang="en-CA" dirty="0">
              <a:latin typeface="Consolas" pitchFamily="49" charset="0"/>
              <a:cs typeface="Consolas" pitchFamily="49" charset="0"/>
            </a:endParaRPr>
          </a:p>
          <a:p>
            <a:r>
              <a:rPr lang="en-CA" dirty="0" smtClean="0">
                <a:latin typeface="Consolas" pitchFamily="49" charset="0"/>
                <a:cs typeface="Consolas" pitchFamily="49" charset="0"/>
              </a:rPr>
              <a:t>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k = 0; k &lt; </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 ++k ) {</a:t>
            </a:r>
          </a:p>
          <a:p>
            <a:r>
              <a:rPr lang="en-CA" dirty="0" smtClean="0">
                <a:latin typeface="Consolas" pitchFamily="49" charset="0"/>
                <a:cs typeface="Consolas" pitchFamily="49" charset="0"/>
              </a:rPr>
              <a:t>    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 0;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&lt; </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 {</a:t>
            </a:r>
          </a:p>
          <a:p>
            <a:r>
              <a:rPr lang="en-CA" dirty="0">
                <a:latin typeface="Consolas" pitchFamily="49" charset="0"/>
                <a:cs typeface="Consolas" pitchFamily="49" charset="0"/>
              </a:rPr>
              <a:t> </a:t>
            </a:r>
            <a:r>
              <a:rPr lang="en-CA" dirty="0" smtClean="0">
                <a:latin typeface="Consolas" pitchFamily="49" charset="0"/>
                <a:cs typeface="Consolas" pitchFamily="49" charset="0"/>
              </a:rPr>
              <a:t>       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j = 0; j &lt; </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 ++j ) {</a:t>
            </a:r>
          </a:p>
          <a:p>
            <a:r>
              <a:rPr lang="en-CA" dirty="0">
                <a:latin typeface="Consolas" pitchFamily="49" charset="0"/>
                <a:cs typeface="Consolas" pitchFamily="49" charset="0"/>
              </a:rPr>
              <a:t> </a:t>
            </a:r>
            <a:r>
              <a:rPr lang="en-CA" dirty="0" smtClean="0">
                <a:latin typeface="Consolas" pitchFamily="49" charset="0"/>
                <a:cs typeface="Consolas" pitchFamily="49" charset="0"/>
              </a:rPr>
              <a:t>           d[</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][j] = std::min( d[</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][j], d[</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][k] + d[k][j] );</a:t>
            </a:r>
          </a:p>
          <a:p>
            <a:r>
              <a:rPr lang="en-CA" dirty="0" smtClean="0">
                <a:latin typeface="Consolas" pitchFamily="49" charset="0"/>
                <a:cs typeface="Consolas" pitchFamily="49" charset="0"/>
              </a:rPr>
              <a:t>        }</a:t>
            </a:r>
          </a:p>
          <a:p>
            <a:r>
              <a:rPr lang="en-CA" dirty="0">
                <a:latin typeface="Consolas" pitchFamily="49" charset="0"/>
                <a:cs typeface="Consolas" pitchFamily="49" charset="0"/>
              </a:rPr>
              <a:t> </a:t>
            </a:r>
            <a:r>
              <a:rPr lang="en-CA" dirty="0" smtClean="0">
                <a:latin typeface="Consolas" pitchFamily="49" charset="0"/>
                <a:cs typeface="Consolas" pitchFamily="49" charset="0"/>
              </a:rPr>
              <a:t>   }</a:t>
            </a:r>
          </a:p>
          <a:p>
            <a:r>
              <a:rPr lang="en-CA" dirty="0">
                <a:latin typeface="Consolas" pitchFamily="49" charset="0"/>
                <a:cs typeface="Consolas" pitchFamily="49" charset="0"/>
              </a:rPr>
              <a:t>}</a:t>
            </a:r>
          </a:p>
        </p:txBody>
      </p:sp>
      <p:graphicFrame>
        <p:nvGraphicFramePr>
          <p:cNvPr id="51202" name="Object 6"/>
          <p:cNvGraphicFramePr>
            <a:graphicFrameLocks noChangeAspect="1"/>
          </p:cNvGraphicFramePr>
          <p:nvPr/>
        </p:nvGraphicFramePr>
        <p:xfrm>
          <a:off x="2352675" y="5516563"/>
          <a:ext cx="947738" cy="614362"/>
        </p:xfrm>
        <a:graphic>
          <a:graphicData uri="http://schemas.openxmlformats.org/presentationml/2006/ole">
            <mc:AlternateContent xmlns:mc="http://schemas.openxmlformats.org/markup-compatibility/2006">
              <mc:Choice xmlns:v="urn:schemas-microsoft-com:vml" Requires="v">
                <p:oleObj spid="_x0000_s51203" name="Equation" r:id="rId4" imgW="469800" imgH="304560" progId="Equation.DSMT4">
                  <p:embed/>
                </p:oleObj>
              </mc:Choice>
              <mc:Fallback>
                <p:oleObj name="Equation" r:id="rId4" imgW="469800" imgH="30456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675" y="5516563"/>
                        <a:ext cx="947738" cy="61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smtClean="0">
                <a:latin typeface="Arial" charset="0"/>
                <a:cs typeface="Arial" charset="0"/>
              </a:rPr>
              <a:t>The Floyd-</a:t>
            </a:r>
            <a:r>
              <a:rPr lang="en-US" dirty="0" err="1" smtClean="0">
                <a:latin typeface="Arial" charset="0"/>
                <a:cs typeface="Arial" charset="0"/>
              </a:rPr>
              <a:t>Warshall</a:t>
            </a:r>
            <a:r>
              <a:rPr lang="en-US" dirty="0" smtClean="0">
                <a:latin typeface="Arial" charset="0"/>
                <a:cs typeface="Arial" charset="0"/>
              </a:rPr>
              <a:t> Algorithm</a:t>
            </a:r>
            <a:endParaRPr lang="en-US" sz="4400" dirty="0" smtClean="0">
              <a:latin typeface="Arial" charset="0"/>
              <a:cs typeface="Arial" charset="0"/>
            </a:endParaRPr>
          </a:p>
        </p:txBody>
      </p:sp>
      <p:sp>
        <p:nvSpPr>
          <p:cNvPr id="8199"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5.1.2</a:t>
            </a:r>
          </a:p>
        </p:txBody>
      </p:sp>
      <p:sp>
        <p:nvSpPr>
          <p:cNvPr id="8" name="Footer Placeholder 7"/>
          <p:cNvSpPr>
            <a:spLocks noGrp="1"/>
          </p:cNvSpPr>
          <p:nvPr>
            <p:ph type="ftr" sz="quarter" idx="10"/>
          </p:nvPr>
        </p:nvSpPr>
        <p:spPr/>
        <p:txBody>
          <a:bodyPr/>
          <a:lstStyle/>
          <a:p>
            <a:pPr>
              <a:defRPr/>
            </a:pPr>
            <a:r>
              <a:rPr lang="en-CA" smtClean="0"/>
              <a:t>All-pairs Shortest Path</a:t>
            </a:r>
            <a:endParaRPr lang="en-CA" dirty="0"/>
          </a:p>
        </p:txBody>
      </p:sp>
      <p:sp>
        <p:nvSpPr>
          <p:cNvPr id="9" name="Content Placeholder 8"/>
          <p:cNvSpPr>
            <a:spLocks noGrp="1"/>
          </p:cNvSpPr>
          <p:nvPr>
            <p:ph idx="1"/>
          </p:nvPr>
        </p:nvSpPr>
        <p:spPr/>
        <p:txBody>
          <a:bodyPr/>
          <a:lstStyle/>
          <a:p>
            <a:pPr>
              <a:buNone/>
            </a:pPr>
            <a:r>
              <a:rPr lang="en-CA" dirty="0" smtClean="0"/>
              <a:t>	Question:  we’ve already argued that at step </a:t>
            </a:r>
            <a:r>
              <a:rPr lang="en-CA" i="1" dirty="0" smtClean="0">
                <a:latin typeface="Times New Roman" pitchFamily="18" charset="0"/>
                <a:cs typeface="Times New Roman" pitchFamily="18" charset="0"/>
              </a:rPr>
              <a:t>k</a:t>
            </a:r>
            <a:r>
              <a:rPr lang="en-CA" dirty="0" smtClean="0"/>
              <a:t>, </a:t>
            </a:r>
            <a:r>
              <a:rPr lang="en-CA" i="1" dirty="0" err="1" smtClean="0">
                <a:latin typeface="Times New Roman" pitchFamily="18" charset="0"/>
                <a:ea typeface="Tahoma" pitchFamily="34" charset="0"/>
                <a:cs typeface="Times New Roman" pitchFamily="18" charset="0"/>
              </a:rPr>
              <a:t>d</a:t>
            </a:r>
            <a:r>
              <a:rPr lang="en-CA" i="1" baseline="-25000" dirty="0" err="1" smtClean="0">
                <a:latin typeface="Times New Roman" pitchFamily="18" charset="0"/>
                <a:ea typeface="Tahoma" pitchFamily="34" charset="0"/>
                <a:cs typeface="Times New Roman" pitchFamily="18" charset="0"/>
              </a:rPr>
              <a:t>i,k</a:t>
            </a:r>
            <a:r>
              <a:rPr lang="en-CA" dirty="0" smtClean="0"/>
              <a:t> and </a:t>
            </a:r>
            <a:r>
              <a:rPr lang="en-CA" i="1" dirty="0" err="1" smtClean="0">
                <a:latin typeface="Times New Roman" pitchFamily="18" charset="0"/>
                <a:ea typeface="Tahoma" pitchFamily="34" charset="0"/>
                <a:cs typeface="Times New Roman" pitchFamily="18" charset="0"/>
              </a:rPr>
              <a:t>d</a:t>
            </a:r>
            <a:r>
              <a:rPr lang="en-CA" i="1" baseline="-25000" dirty="0" err="1" smtClean="0">
                <a:latin typeface="Times New Roman" pitchFamily="18" charset="0"/>
                <a:ea typeface="Tahoma" pitchFamily="34" charset="0"/>
                <a:cs typeface="Times New Roman" pitchFamily="18" charset="0"/>
              </a:rPr>
              <a:t>k,j</a:t>
            </a:r>
            <a:r>
              <a:rPr lang="en-CA" dirty="0" smtClean="0"/>
              <a:t> remain</a:t>
            </a:r>
            <a:br>
              <a:rPr lang="en-CA" dirty="0" smtClean="0"/>
            </a:br>
            <a:r>
              <a:rPr lang="en-CA" dirty="0" smtClean="0"/>
              <a:t>unchanged, would you want to avoid the calculation if </a:t>
            </a:r>
            <a:r>
              <a:rPr lang="en-CA" i="1" dirty="0" err="1" smtClean="0">
                <a:latin typeface="Times New Roman" pitchFamily="18" charset="0"/>
                <a:cs typeface="Times New Roman" pitchFamily="18" charset="0"/>
              </a:rPr>
              <a:t>i</a:t>
            </a:r>
            <a:r>
              <a:rPr lang="en-CA" i="1"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 </a:t>
            </a:r>
            <a:r>
              <a:rPr lang="en-CA" i="1" dirty="0" smtClean="0">
                <a:latin typeface="Times New Roman" pitchFamily="18" charset="0"/>
                <a:cs typeface="Times New Roman" pitchFamily="18" charset="0"/>
              </a:rPr>
              <a:t>k</a:t>
            </a:r>
            <a:r>
              <a:rPr lang="en-CA" dirty="0" smtClean="0"/>
              <a:t> or </a:t>
            </a:r>
            <a:r>
              <a:rPr lang="en-CA" i="1" dirty="0" smtClean="0">
                <a:latin typeface="Times New Roman" pitchFamily="18" charset="0"/>
                <a:cs typeface="Times New Roman" pitchFamily="18" charset="0"/>
              </a:rPr>
              <a:t>j</a:t>
            </a:r>
            <a:r>
              <a:rPr lang="en-CA" dirty="0" smtClean="0">
                <a:latin typeface="Times New Roman" pitchFamily="18" charset="0"/>
                <a:cs typeface="Times New Roman" pitchFamily="18" charset="0"/>
              </a:rPr>
              <a:t> = </a:t>
            </a:r>
            <a:r>
              <a:rPr lang="en-CA" i="1" dirty="0" smtClean="0">
                <a:latin typeface="Times New Roman" pitchFamily="18" charset="0"/>
                <a:cs typeface="Times New Roman" pitchFamily="18" charset="0"/>
              </a:rPr>
              <a:t>k</a:t>
            </a:r>
            <a:r>
              <a:rPr lang="en-CA" dirty="0" smtClean="0"/>
              <a:t>?</a:t>
            </a: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r>
              <a:rPr lang="en-US" dirty="0" smtClean="0">
                <a:latin typeface="Arial" charset="0"/>
                <a:cs typeface="Arial" charset="0"/>
              </a:rPr>
              <a:t>	Would you perform              checks to avoid a          operation?  </a:t>
            </a:r>
          </a:p>
        </p:txBody>
      </p:sp>
      <p:graphicFrame>
        <p:nvGraphicFramePr>
          <p:cNvPr id="51202" name="Object 6"/>
          <p:cNvGraphicFramePr>
            <a:graphicFrameLocks noChangeAspect="1"/>
          </p:cNvGraphicFramePr>
          <p:nvPr/>
        </p:nvGraphicFramePr>
        <p:xfrm>
          <a:off x="3093285" y="5529301"/>
          <a:ext cx="846138" cy="512763"/>
        </p:xfrm>
        <a:graphic>
          <a:graphicData uri="http://schemas.openxmlformats.org/presentationml/2006/ole">
            <mc:AlternateContent xmlns:mc="http://schemas.openxmlformats.org/markup-compatibility/2006">
              <mc:Choice xmlns:v="urn:schemas-microsoft-com:vml" Requires="v">
                <p:oleObj spid="_x0000_s54278" name="Equation" r:id="rId4" imgW="419040" imgH="253800" progId="Equation.DSMT4">
                  <p:embed/>
                </p:oleObj>
              </mc:Choice>
              <mc:Fallback>
                <p:oleObj name="Equation" r:id="rId4" imgW="419040" imgH="2538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3285" y="5529301"/>
                        <a:ext cx="846138" cy="512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p:cNvSpPr txBox="1"/>
          <p:nvPr/>
        </p:nvSpPr>
        <p:spPr>
          <a:xfrm>
            <a:off x="709341" y="2564904"/>
            <a:ext cx="8416086" cy="2862322"/>
          </a:xfrm>
          <a:prstGeom prst="rect">
            <a:avLst/>
          </a:prstGeom>
          <a:solidFill>
            <a:schemeClr val="bg1"/>
          </a:solidFill>
          <a:effectLst>
            <a:softEdge rad="31750"/>
          </a:effectLst>
        </p:spPr>
        <p:txBody>
          <a:bodyPr wrap="none" rtlCol="0">
            <a:spAutoFit/>
          </a:bodyPr>
          <a:lstStyle/>
          <a:p>
            <a:r>
              <a:rPr lang="en-CA" dirty="0" smtClean="0">
                <a:latin typeface="Consolas" pitchFamily="49" charset="0"/>
                <a:cs typeface="Consolas" pitchFamily="49" charset="0"/>
              </a:rPr>
              <a:t>// Run Floyd-</a:t>
            </a:r>
            <a:r>
              <a:rPr lang="en-CA" dirty="0" err="1" smtClean="0">
                <a:latin typeface="Consolas" pitchFamily="49" charset="0"/>
                <a:cs typeface="Consolas" pitchFamily="49" charset="0"/>
              </a:rPr>
              <a:t>Warshall</a:t>
            </a:r>
            <a:endParaRPr lang="en-CA" dirty="0">
              <a:latin typeface="Consolas" pitchFamily="49" charset="0"/>
              <a:cs typeface="Consolas" pitchFamily="49" charset="0"/>
            </a:endParaRPr>
          </a:p>
          <a:p>
            <a:r>
              <a:rPr lang="en-CA" dirty="0" smtClean="0">
                <a:latin typeface="Consolas" pitchFamily="49" charset="0"/>
                <a:cs typeface="Consolas" pitchFamily="49" charset="0"/>
              </a:rPr>
              <a:t>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k = 0; k &lt; </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 ++k ) {</a:t>
            </a:r>
          </a:p>
          <a:p>
            <a:r>
              <a:rPr lang="en-CA" dirty="0" smtClean="0">
                <a:latin typeface="Consolas" pitchFamily="49" charset="0"/>
                <a:cs typeface="Consolas" pitchFamily="49" charset="0"/>
              </a:rPr>
              <a:t>    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 0;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&lt; </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 {</a:t>
            </a:r>
          </a:p>
          <a:p>
            <a:r>
              <a:rPr lang="en-CA" dirty="0">
                <a:latin typeface="Consolas" pitchFamily="49" charset="0"/>
                <a:cs typeface="Consolas" pitchFamily="49" charset="0"/>
              </a:rPr>
              <a:t> </a:t>
            </a:r>
            <a:r>
              <a:rPr lang="en-CA" dirty="0" smtClean="0">
                <a:latin typeface="Consolas" pitchFamily="49" charset="0"/>
                <a:cs typeface="Consolas" pitchFamily="49" charset="0"/>
              </a:rPr>
              <a:t>       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j = 0; j &lt; </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 ++j ) {</a:t>
            </a:r>
          </a:p>
          <a:p>
            <a:r>
              <a:rPr lang="en-CA" dirty="0">
                <a:solidFill>
                  <a:srgbClr val="FF0000"/>
                </a:solidFill>
                <a:latin typeface="Consolas" pitchFamily="49" charset="0"/>
                <a:cs typeface="Consolas" pitchFamily="49" charset="0"/>
              </a:rPr>
              <a:t> </a:t>
            </a:r>
            <a:r>
              <a:rPr lang="en-CA" dirty="0" smtClean="0">
                <a:solidFill>
                  <a:srgbClr val="FF0000"/>
                </a:solidFill>
                <a:latin typeface="Consolas" pitchFamily="49" charset="0"/>
                <a:cs typeface="Consolas" pitchFamily="49" charset="0"/>
              </a:rPr>
              <a:t>           if ( </a:t>
            </a:r>
            <a:r>
              <a:rPr lang="en-CA" dirty="0" err="1" smtClean="0">
                <a:solidFill>
                  <a:srgbClr val="FF0000"/>
                </a:solidFill>
                <a:latin typeface="Consolas" pitchFamily="49" charset="0"/>
                <a:cs typeface="Consolas" pitchFamily="49" charset="0"/>
              </a:rPr>
              <a:t>i</a:t>
            </a:r>
            <a:r>
              <a:rPr lang="en-CA" dirty="0" smtClean="0">
                <a:solidFill>
                  <a:srgbClr val="FF0000"/>
                </a:solidFill>
                <a:latin typeface="Consolas" pitchFamily="49" charset="0"/>
                <a:cs typeface="Consolas" pitchFamily="49" charset="0"/>
              </a:rPr>
              <a:t> != k &amp;&amp; j != k ) {</a:t>
            </a:r>
          </a:p>
          <a:p>
            <a:r>
              <a:rPr lang="en-CA" dirty="0" smtClean="0">
                <a:latin typeface="Consolas" pitchFamily="49" charset="0"/>
                <a:cs typeface="Consolas" pitchFamily="49" charset="0"/>
              </a:rPr>
              <a:t>                d[</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][j] = std::min( d[</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][j], d[</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][k] + d[k][j] );</a:t>
            </a:r>
          </a:p>
          <a:p>
            <a:r>
              <a:rPr lang="en-CA" dirty="0">
                <a:latin typeface="Consolas" pitchFamily="49" charset="0"/>
                <a:cs typeface="Consolas" pitchFamily="49" charset="0"/>
              </a:rPr>
              <a:t> </a:t>
            </a:r>
            <a:r>
              <a:rPr lang="en-CA" dirty="0" smtClean="0">
                <a:latin typeface="Consolas" pitchFamily="49" charset="0"/>
                <a:cs typeface="Consolas" pitchFamily="49" charset="0"/>
              </a:rPr>
              <a:t>          </a:t>
            </a:r>
            <a:r>
              <a:rPr lang="en-CA" dirty="0" smtClean="0">
                <a:solidFill>
                  <a:srgbClr val="FF0000"/>
                </a:solidFill>
                <a:latin typeface="Consolas" pitchFamily="49" charset="0"/>
                <a:cs typeface="Consolas" pitchFamily="49" charset="0"/>
              </a:rPr>
              <a:t> }</a:t>
            </a:r>
          </a:p>
          <a:p>
            <a:r>
              <a:rPr lang="en-CA" dirty="0" smtClean="0">
                <a:latin typeface="Consolas" pitchFamily="49" charset="0"/>
                <a:cs typeface="Consolas" pitchFamily="49" charset="0"/>
              </a:rPr>
              <a:t>        }</a:t>
            </a:r>
          </a:p>
          <a:p>
            <a:r>
              <a:rPr lang="en-CA" dirty="0">
                <a:latin typeface="Consolas" pitchFamily="49" charset="0"/>
                <a:cs typeface="Consolas" pitchFamily="49" charset="0"/>
              </a:rPr>
              <a:t> </a:t>
            </a:r>
            <a:r>
              <a:rPr lang="en-CA" dirty="0" smtClean="0">
                <a:latin typeface="Consolas" pitchFamily="49" charset="0"/>
                <a:cs typeface="Consolas" pitchFamily="49" charset="0"/>
              </a:rPr>
              <a:t>   }</a:t>
            </a:r>
          </a:p>
          <a:p>
            <a:r>
              <a:rPr lang="en-CA" dirty="0">
                <a:latin typeface="Consolas" pitchFamily="49" charset="0"/>
                <a:cs typeface="Consolas" pitchFamily="49" charset="0"/>
              </a:rPr>
              <a:t>}</a:t>
            </a:r>
          </a:p>
        </p:txBody>
      </p:sp>
      <p:graphicFrame>
        <p:nvGraphicFramePr>
          <p:cNvPr id="10" name="Object 6"/>
          <p:cNvGraphicFramePr>
            <a:graphicFrameLocks noChangeAspect="1"/>
          </p:cNvGraphicFramePr>
          <p:nvPr/>
        </p:nvGraphicFramePr>
        <p:xfrm>
          <a:off x="5992060" y="5565814"/>
          <a:ext cx="639763" cy="460375"/>
        </p:xfrm>
        <a:graphic>
          <a:graphicData uri="http://schemas.openxmlformats.org/presentationml/2006/ole">
            <mc:AlternateContent xmlns:mc="http://schemas.openxmlformats.org/markup-compatibility/2006">
              <mc:Choice xmlns:v="urn:schemas-microsoft-com:vml" Requires="v">
                <p:oleObj spid="_x0000_s54279" name="Equation" r:id="rId6" imgW="317160" imgH="228600" progId="Equation.DSMT4">
                  <p:embed/>
                </p:oleObj>
              </mc:Choice>
              <mc:Fallback>
                <p:oleObj name="Equation" r:id="rId6" imgW="317160" imgH="228600" progId="Equation.DSMT4">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2060" y="5565814"/>
                        <a:ext cx="63976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smtClean="0">
                <a:latin typeface="Arial" charset="0"/>
                <a:cs typeface="Arial" charset="0"/>
              </a:rPr>
              <a:t>The Floyd-</a:t>
            </a:r>
            <a:r>
              <a:rPr lang="en-US" dirty="0" err="1" smtClean="0">
                <a:latin typeface="Arial" charset="0"/>
                <a:cs typeface="Arial" charset="0"/>
              </a:rPr>
              <a:t>Warshall</a:t>
            </a:r>
            <a:r>
              <a:rPr lang="en-US" dirty="0" smtClean="0">
                <a:latin typeface="Arial" charset="0"/>
                <a:cs typeface="Arial" charset="0"/>
              </a:rPr>
              <a:t> Algorithm</a:t>
            </a:r>
            <a:endParaRPr lang="en-US" sz="4400" dirty="0" smtClean="0">
              <a:latin typeface="Arial" charset="0"/>
              <a:cs typeface="Arial" charset="0"/>
            </a:endParaRPr>
          </a:p>
        </p:txBody>
      </p:sp>
      <p:sp>
        <p:nvSpPr>
          <p:cNvPr id="8199"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5.1.2</a:t>
            </a:r>
          </a:p>
        </p:txBody>
      </p:sp>
      <p:sp>
        <p:nvSpPr>
          <p:cNvPr id="8" name="Footer Placeholder 7"/>
          <p:cNvSpPr>
            <a:spLocks noGrp="1"/>
          </p:cNvSpPr>
          <p:nvPr>
            <p:ph type="ftr" sz="quarter" idx="10"/>
          </p:nvPr>
        </p:nvSpPr>
        <p:spPr/>
        <p:txBody>
          <a:bodyPr/>
          <a:lstStyle/>
          <a:p>
            <a:pPr>
              <a:defRPr/>
            </a:pPr>
            <a:r>
              <a:rPr lang="en-CA" smtClean="0"/>
              <a:t>All-pairs Shortest Path</a:t>
            </a:r>
            <a:endParaRPr lang="en-CA" dirty="0"/>
          </a:p>
        </p:txBody>
      </p:sp>
      <p:sp>
        <p:nvSpPr>
          <p:cNvPr id="9" name="Content Placeholder 8"/>
          <p:cNvSpPr>
            <a:spLocks noGrp="1"/>
          </p:cNvSpPr>
          <p:nvPr>
            <p:ph idx="1"/>
          </p:nvPr>
        </p:nvSpPr>
        <p:spPr/>
        <p:txBody>
          <a:bodyPr/>
          <a:lstStyle/>
          <a:p>
            <a:pPr>
              <a:buNone/>
            </a:pPr>
            <a:r>
              <a:rPr lang="en-CA" dirty="0" smtClean="0"/>
              <a:t>	In such a case, if you must absolutely minimize the iterations:</a:t>
            </a:r>
            <a:endParaRPr lang="en-US" dirty="0" smtClean="0">
              <a:latin typeface="Arial" charset="0"/>
              <a:cs typeface="Arial" charset="0"/>
            </a:endParaRPr>
          </a:p>
        </p:txBody>
      </p:sp>
      <p:sp>
        <p:nvSpPr>
          <p:cNvPr id="12" name="TextBox 11"/>
          <p:cNvSpPr txBox="1"/>
          <p:nvPr/>
        </p:nvSpPr>
        <p:spPr>
          <a:xfrm>
            <a:off x="1331640" y="1988840"/>
            <a:ext cx="6247223" cy="4832092"/>
          </a:xfrm>
          <a:prstGeom prst="rect">
            <a:avLst/>
          </a:prstGeom>
          <a:solidFill>
            <a:schemeClr val="bg1"/>
          </a:solidFill>
          <a:effectLst>
            <a:softEdge rad="31750"/>
          </a:effectLst>
        </p:spPr>
        <p:txBody>
          <a:bodyPr wrap="none" rtlCol="0">
            <a:spAutoFit/>
          </a:bodyPr>
          <a:lstStyle/>
          <a:p>
            <a:r>
              <a:rPr lang="en-CA" sz="1400" dirty="0" smtClean="0">
                <a:latin typeface="Consolas" pitchFamily="49" charset="0"/>
                <a:cs typeface="Consolas" pitchFamily="49" charset="0"/>
              </a:rPr>
              <a:t>// Run Floyd-</a:t>
            </a:r>
            <a:r>
              <a:rPr lang="en-CA" sz="1400" dirty="0" err="1" smtClean="0">
                <a:latin typeface="Consolas" pitchFamily="49" charset="0"/>
                <a:cs typeface="Consolas" pitchFamily="49" charset="0"/>
              </a:rPr>
              <a:t>Warshall</a:t>
            </a:r>
            <a:endParaRPr lang="en-CA" sz="1400" dirty="0">
              <a:latin typeface="Consolas" pitchFamily="49" charset="0"/>
              <a:cs typeface="Consolas" pitchFamily="49" charset="0"/>
            </a:endParaRPr>
          </a:p>
          <a:p>
            <a:r>
              <a:rPr lang="en-CA" sz="1400" dirty="0" smtClean="0">
                <a:latin typeface="Consolas" pitchFamily="49" charset="0"/>
                <a:cs typeface="Consolas" pitchFamily="49" charset="0"/>
              </a:rPr>
              <a:t>for ( </a:t>
            </a:r>
            <a:r>
              <a:rPr lang="en-CA" sz="1400" dirty="0" err="1" smtClean="0">
                <a:latin typeface="Consolas" pitchFamily="49" charset="0"/>
                <a:cs typeface="Consolas" pitchFamily="49" charset="0"/>
              </a:rPr>
              <a:t>int</a:t>
            </a:r>
            <a:r>
              <a:rPr lang="en-CA" sz="1400" dirty="0" smtClean="0">
                <a:latin typeface="Consolas" pitchFamily="49" charset="0"/>
                <a:cs typeface="Consolas" pitchFamily="49" charset="0"/>
              </a:rPr>
              <a:t> k = 0; k &lt; </a:t>
            </a:r>
            <a:r>
              <a:rPr lang="en-CA" sz="1400" dirty="0" err="1" smtClean="0">
                <a:latin typeface="Consolas" pitchFamily="49" charset="0"/>
                <a:cs typeface="Consolas" pitchFamily="49" charset="0"/>
              </a:rPr>
              <a:t>num_vertices</a:t>
            </a:r>
            <a:r>
              <a:rPr lang="en-CA" sz="1400" dirty="0" smtClean="0">
                <a:latin typeface="Consolas" pitchFamily="49" charset="0"/>
                <a:cs typeface="Consolas" pitchFamily="49" charset="0"/>
              </a:rPr>
              <a:t>; ++k ) {</a:t>
            </a:r>
          </a:p>
          <a:p>
            <a:r>
              <a:rPr lang="en-CA" sz="1400" dirty="0" smtClean="0">
                <a:latin typeface="Consolas" pitchFamily="49" charset="0"/>
                <a:cs typeface="Consolas" pitchFamily="49" charset="0"/>
              </a:rPr>
              <a:t>    for ( </a:t>
            </a:r>
            <a:r>
              <a:rPr lang="en-CA" sz="1400" dirty="0" err="1" smtClean="0">
                <a:latin typeface="Consolas" pitchFamily="49" charset="0"/>
                <a:cs typeface="Consolas" pitchFamily="49" charset="0"/>
              </a:rPr>
              <a:t>int</a:t>
            </a:r>
            <a:r>
              <a:rPr lang="en-CA" sz="1400" dirty="0" smtClean="0">
                <a:latin typeface="Consolas" pitchFamily="49" charset="0"/>
                <a:cs typeface="Consolas" pitchFamily="49" charset="0"/>
              </a:rPr>
              <a:t> </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 = 0; </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 &lt; k; ++</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 ) {</a:t>
            </a:r>
          </a:p>
          <a:p>
            <a:r>
              <a:rPr lang="en-CA" sz="1400" dirty="0">
                <a:latin typeface="Consolas" pitchFamily="49" charset="0"/>
                <a:cs typeface="Consolas" pitchFamily="49" charset="0"/>
              </a:rPr>
              <a:t> </a:t>
            </a:r>
            <a:r>
              <a:rPr lang="en-CA" sz="1400" dirty="0" smtClean="0">
                <a:latin typeface="Consolas" pitchFamily="49" charset="0"/>
                <a:cs typeface="Consolas" pitchFamily="49" charset="0"/>
              </a:rPr>
              <a:t>       for ( </a:t>
            </a:r>
            <a:r>
              <a:rPr lang="en-CA" sz="1400" dirty="0" err="1" smtClean="0">
                <a:latin typeface="Consolas" pitchFamily="49" charset="0"/>
                <a:cs typeface="Consolas" pitchFamily="49" charset="0"/>
              </a:rPr>
              <a:t>int</a:t>
            </a:r>
            <a:r>
              <a:rPr lang="en-CA" sz="1400" dirty="0" smtClean="0">
                <a:latin typeface="Consolas" pitchFamily="49" charset="0"/>
                <a:cs typeface="Consolas" pitchFamily="49" charset="0"/>
              </a:rPr>
              <a:t> j = 0; j &lt; k; ++j ) {</a:t>
            </a:r>
          </a:p>
          <a:p>
            <a:r>
              <a:rPr lang="en-CA" sz="1400" dirty="0" smtClean="0">
                <a:latin typeface="Consolas" pitchFamily="49" charset="0"/>
                <a:cs typeface="Consolas" pitchFamily="49" charset="0"/>
              </a:rPr>
              <a:t>            d[</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][j] = std::min( d[</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][j], d[</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][k] + d[k][j] );</a:t>
            </a:r>
          </a:p>
          <a:p>
            <a:r>
              <a:rPr lang="en-CA" sz="1400" dirty="0" smtClean="0">
                <a:latin typeface="Consolas" pitchFamily="49" charset="0"/>
                <a:cs typeface="Consolas" pitchFamily="49" charset="0"/>
              </a:rPr>
              <a:t>        }</a:t>
            </a:r>
          </a:p>
          <a:p>
            <a:endParaRPr lang="en-CA" sz="1400" dirty="0" smtClean="0">
              <a:latin typeface="Consolas" pitchFamily="49" charset="0"/>
              <a:cs typeface="Consolas" pitchFamily="49" charset="0"/>
            </a:endParaRPr>
          </a:p>
          <a:p>
            <a:r>
              <a:rPr lang="en-CA" sz="1400" dirty="0" smtClean="0">
                <a:latin typeface="Consolas" pitchFamily="49" charset="0"/>
                <a:cs typeface="Consolas" pitchFamily="49" charset="0"/>
              </a:rPr>
              <a:t>        for ( </a:t>
            </a:r>
            <a:r>
              <a:rPr lang="en-CA" sz="1400" dirty="0" err="1" smtClean="0">
                <a:latin typeface="Consolas" pitchFamily="49" charset="0"/>
                <a:cs typeface="Consolas" pitchFamily="49" charset="0"/>
              </a:rPr>
              <a:t>int</a:t>
            </a:r>
            <a:r>
              <a:rPr lang="en-CA" sz="1400" dirty="0" smtClean="0">
                <a:latin typeface="Consolas" pitchFamily="49" charset="0"/>
                <a:cs typeface="Consolas" pitchFamily="49" charset="0"/>
              </a:rPr>
              <a:t> j = k + 1; j &lt; </a:t>
            </a:r>
            <a:r>
              <a:rPr lang="en-CA" sz="1400" dirty="0" err="1" smtClean="0">
                <a:latin typeface="Consolas" pitchFamily="49" charset="0"/>
                <a:cs typeface="Consolas" pitchFamily="49" charset="0"/>
              </a:rPr>
              <a:t>num_vertices</a:t>
            </a:r>
            <a:r>
              <a:rPr lang="en-CA" sz="1400" dirty="0" smtClean="0">
                <a:latin typeface="Consolas" pitchFamily="49" charset="0"/>
                <a:cs typeface="Consolas" pitchFamily="49" charset="0"/>
              </a:rPr>
              <a:t>; ++j ) {</a:t>
            </a:r>
          </a:p>
          <a:p>
            <a:r>
              <a:rPr lang="en-CA" sz="1400" dirty="0" smtClean="0">
                <a:latin typeface="Consolas" pitchFamily="49" charset="0"/>
                <a:cs typeface="Consolas" pitchFamily="49" charset="0"/>
              </a:rPr>
              <a:t>            d[</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][j] = std::min( d[</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][j], d[</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][k] + d[k][j] );</a:t>
            </a:r>
          </a:p>
          <a:p>
            <a:r>
              <a:rPr lang="en-CA" sz="1400" dirty="0" smtClean="0">
                <a:latin typeface="Consolas" pitchFamily="49" charset="0"/>
                <a:cs typeface="Consolas" pitchFamily="49" charset="0"/>
              </a:rPr>
              <a:t>        }</a:t>
            </a:r>
          </a:p>
          <a:p>
            <a:r>
              <a:rPr lang="en-CA" sz="1400" dirty="0" smtClean="0">
                <a:latin typeface="Consolas" pitchFamily="49" charset="0"/>
                <a:cs typeface="Consolas" pitchFamily="49" charset="0"/>
              </a:rPr>
              <a:t>    }</a:t>
            </a:r>
          </a:p>
          <a:p>
            <a:endParaRPr lang="en-CA" sz="1400" dirty="0" smtClean="0">
              <a:latin typeface="Consolas" pitchFamily="49" charset="0"/>
              <a:cs typeface="Consolas" pitchFamily="49" charset="0"/>
            </a:endParaRPr>
          </a:p>
          <a:p>
            <a:r>
              <a:rPr lang="en-CA" sz="1400" dirty="0">
                <a:latin typeface="Consolas" pitchFamily="49" charset="0"/>
                <a:cs typeface="Consolas" pitchFamily="49" charset="0"/>
              </a:rPr>
              <a:t> </a:t>
            </a:r>
            <a:r>
              <a:rPr lang="en-CA" sz="1400" dirty="0" smtClean="0">
                <a:latin typeface="Consolas" pitchFamily="49" charset="0"/>
                <a:cs typeface="Consolas" pitchFamily="49" charset="0"/>
              </a:rPr>
              <a:t>   for ( </a:t>
            </a:r>
            <a:r>
              <a:rPr lang="en-CA" sz="1400" dirty="0" err="1" smtClean="0">
                <a:latin typeface="Consolas" pitchFamily="49" charset="0"/>
                <a:cs typeface="Consolas" pitchFamily="49" charset="0"/>
              </a:rPr>
              <a:t>int</a:t>
            </a:r>
            <a:r>
              <a:rPr lang="en-CA" sz="1400" dirty="0" smtClean="0">
                <a:latin typeface="Consolas" pitchFamily="49" charset="0"/>
                <a:cs typeface="Consolas" pitchFamily="49" charset="0"/>
              </a:rPr>
              <a:t> </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 = k + 1; </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 &lt; </a:t>
            </a:r>
            <a:r>
              <a:rPr lang="en-CA" sz="1400" dirty="0" err="1" smtClean="0">
                <a:latin typeface="Consolas" pitchFamily="49" charset="0"/>
                <a:cs typeface="Consolas" pitchFamily="49" charset="0"/>
              </a:rPr>
              <a:t>num_vertices</a:t>
            </a:r>
            <a:r>
              <a:rPr lang="en-CA" sz="1400" dirty="0" smtClean="0">
                <a:latin typeface="Consolas" pitchFamily="49" charset="0"/>
                <a:cs typeface="Consolas" pitchFamily="49" charset="0"/>
              </a:rPr>
              <a:t>; ++</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 ) {</a:t>
            </a:r>
          </a:p>
          <a:p>
            <a:r>
              <a:rPr lang="en-CA" sz="1400" dirty="0" smtClean="0">
                <a:latin typeface="Consolas" pitchFamily="49" charset="0"/>
                <a:cs typeface="Consolas" pitchFamily="49" charset="0"/>
              </a:rPr>
              <a:t>        for ( </a:t>
            </a:r>
            <a:r>
              <a:rPr lang="en-CA" sz="1400" dirty="0" err="1" smtClean="0">
                <a:latin typeface="Consolas" pitchFamily="49" charset="0"/>
                <a:cs typeface="Consolas" pitchFamily="49" charset="0"/>
              </a:rPr>
              <a:t>int</a:t>
            </a:r>
            <a:r>
              <a:rPr lang="en-CA" sz="1400" dirty="0" smtClean="0">
                <a:latin typeface="Consolas" pitchFamily="49" charset="0"/>
                <a:cs typeface="Consolas" pitchFamily="49" charset="0"/>
              </a:rPr>
              <a:t> j = 0; j &lt; k; ++j ) {</a:t>
            </a:r>
          </a:p>
          <a:p>
            <a:r>
              <a:rPr lang="en-CA" sz="1400" dirty="0" smtClean="0">
                <a:latin typeface="Consolas" pitchFamily="49" charset="0"/>
                <a:cs typeface="Consolas" pitchFamily="49" charset="0"/>
              </a:rPr>
              <a:t>            d[</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][j] = std::min( d[</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][j], d[</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][k] + d[k][j] );</a:t>
            </a:r>
          </a:p>
          <a:p>
            <a:r>
              <a:rPr lang="en-CA" sz="1400" dirty="0" smtClean="0">
                <a:latin typeface="Consolas" pitchFamily="49" charset="0"/>
                <a:cs typeface="Consolas" pitchFamily="49" charset="0"/>
              </a:rPr>
              <a:t>        }</a:t>
            </a:r>
          </a:p>
          <a:p>
            <a:endParaRPr lang="en-CA" sz="1400" dirty="0" smtClean="0">
              <a:latin typeface="Consolas" pitchFamily="49" charset="0"/>
              <a:cs typeface="Consolas" pitchFamily="49" charset="0"/>
            </a:endParaRPr>
          </a:p>
          <a:p>
            <a:r>
              <a:rPr lang="en-CA" sz="1400" dirty="0" smtClean="0">
                <a:latin typeface="Consolas" pitchFamily="49" charset="0"/>
                <a:cs typeface="Consolas" pitchFamily="49" charset="0"/>
              </a:rPr>
              <a:t>        for ( </a:t>
            </a:r>
            <a:r>
              <a:rPr lang="en-CA" sz="1400" dirty="0" err="1" smtClean="0">
                <a:latin typeface="Consolas" pitchFamily="49" charset="0"/>
                <a:cs typeface="Consolas" pitchFamily="49" charset="0"/>
              </a:rPr>
              <a:t>int</a:t>
            </a:r>
            <a:r>
              <a:rPr lang="en-CA" sz="1400" dirty="0" smtClean="0">
                <a:latin typeface="Consolas" pitchFamily="49" charset="0"/>
                <a:cs typeface="Consolas" pitchFamily="49" charset="0"/>
              </a:rPr>
              <a:t> j = k + 1; j &lt; </a:t>
            </a:r>
            <a:r>
              <a:rPr lang="en-CA" sz="1400" dirty="0" err="1" smtClean="0">
                <a:latin typeface="Consolas" pitchFamily="49" charset="0"/>
                <a:cs typeface="Consolas" pitchFamily="49" charset="0"/>
              </a:rPr>
              <a:t>num_vertices</a:t>
            </a:r>
            <a:r>
              <a:rPr lang="en-CA" sz="1400" dirty="0" smtClean="0">
                <a:latin typeface="Consolas" pitchFamily="49" charset="0"/>
                <a:cs typeface="Consolas" pitchFamily="49" charset="0"/>
              </a:rPr>
              <a:t>; ++j ) {</a:t>
            </a:r>
          </a:p>
          <a:p>
            <a:r>
              <a:rPr lang="en-CA" sz="1400" dirty="0" smtClean="0">
                <a:latin typeface="Consolas" pitchFamily="49" charset="0"/>
                <a:cs typeface="Consolas" pitchFamily="49" charset="0"/>
              </a:rPr>
              <a:t>            d[</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][j] = std::min( d[</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][j], d[</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][k] + d[k][j] );</a:t>
            </a:r>
          </a:p>
          <a:p>
            <a:r>
              <a:rPr lang="en-CA" sz="1400" dirty="0" smtClean="0">
                <a:latin typeface="Consolas" pitchFamily="49" charset="0"/>
                <a:cs typeface="Consolas" pitchFamily="49" charset="0"/>
              </a:rPr>
              <a:t>        }</a:t>
            </a:r>
          </a:p>
          <a:p>
            <a:r>
              <a:rPr lang="en-CA" sz="1400" dirty="0" smtClean="0">
                <a:latin typeface="Consolas" pitchFamily="49" charset="0"/>
                <a:cs typeface="Consolas" pitchFamily="49" charset="0"/>
              </a:rPr>
              <a:t>    }</a:t>
            </a:r>
          </a:p>
          <a:p>
            <a:r>
              <a:rPr lang="en-CA" sz="1400" dirty="0" smtClean="0">
                <a:latin typeface="Consolas" pitchFamily="49" charset="0"/>
                <a:cs typeface="Consolas" pitchFamily="49" charset="0"/>
              </a:rPr>
              <a:t>}</a:t>
            </a:r>
            <a:endParaRPr lang="en-CA" sz="1400" dirty="0">
              <a:latin typeface="Consolas" pitchFamily="49" charset="0"/>
              <a:cs typeface="Consolas" pitchFamily="49" charset="0"/>
            </a:endParaRPr>
          </a:p>
        </p:txBody>
      </p:sp>
      <p:sp>
        <p:nvSpPr>
          <p:cNvPr id="11" name="TextBox 10"/>
          <p:cNvSpPr txBox="1"/>
          <p:nvPr/>
        </p:nvSpPr>
        <p:spPr>
          <a:xfrm rot="20723840">
            <a:off x="1739927" y="3688715"/>
            <a:ext cx="5554726" cy="523220"/>
          </a:xfrm>
          <a:prstGeom prst="rect">
            <a:avLst/>
          </a:prstGeom>
          <a:solidFill>
            <a:schemeClr val="bg1"/>
          </a:solidFill>
          <a:effectLst>
            <a:softEdge rad="63500"/>
          </a:effectLst>
        </p:spPr>
        <p:txBody>
          <a:bodyPr wrap="none" rtlCol="0">
            <a:spAutoFit/>
          </a:bodyPr>
          <a:lstStyle/>
          <a:p>
            <a:r>
              <a:rPr lang="en-CA" sz="2800" b="1" dirty="0" smtClean="0">
                <a:solidFill>
                  <a:srgbClr val="FF0000"/>
                </a:solidFill>
              </a:rPr>
              <a:t>If you do this, document it well!</a:t>
            </a:r>
            <a:endParaRPr lang="en-CA" sz="2800" b="1" dirty="0">
              <a:solidFill>
                <a:srgbClr val="FF0000"/>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Consider this graph</a:t>
            </a:r>
            <a:endParaRPr lang="en-CA" dirty="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2" cstate="print"/>
          <a:srcRect/>
          <a:stretch>
            <a:fillRect/>
          </a:stretch>
        </p:blipFill>
        <p:spPr bwMode="auto">
          <a:xfrm>
            <a:off x="4034250" y="1907689"/>
            <a:ext cx="5074254" cy="4833679"/>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smtClean="0">
                <a:latin typeface="Arial" charset="0"/>
                <a:cs typeface="Arial" charset="0"/>
              </a:rPr>
              <a:t>Outline</a:t>
            </a:r>
            <a:endParaRPr lang="en-US" sz="4400" smtClean="0">
              <a:latin typeface="Arial" charset="0"/>
              <a:cs typeface="Arial" charset="0"/>
            </a:endParaRPr>
          </a:p>
        </p:txBody>
      </p:sp>
      <p:sp>
        <p:nvSpPr>
          <p:cNvPr id="5123"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This topic will:</a:t>
            </a:r>
          </a:p>
          <a:p>
            <a:pPr lvl="1"/>
            <a:r>
              <a:rPr lang="en-US" dirty="0" smtClean="0">
                <a:latin typeface="Arial" charset="0"/>
                <a:cs typeface="Arial" charset="0"/>
              </a:rPr>
              <a:t>Review Dijkstra’s algorithm for finding a shortest path</a:t>
            </a:r>
          </a:p>
          <a:p>
            <a:pPr lvl="1"/>
            <a:r>
              <a:rPr lang="en-US" dirty="0" smtClean="0">
                <a:latin typeface="Arial" charset="0"/>
                <a:cs typeface="Arial" charset="0"/>
              </a:rPr>
              <a:t>Consider what happens if we want to find all shortest paths</a:t>
            </a:r>
          </a:p>
          <a:p>
            <a:pPr lvl="1"/>
            <a:r>
              <a:rPr lang="en-US" dirty="0" smtClean="0">
                <a:latin typeface="Arial" charset="0"/>
                <a:cs typeface="Arial" charset="0"/>
              </a:rPr>
              <a:t>We will look at the Floyd-</a:t>
            </a:r>
            <a:r>
              <a:rPr lang="en-US" dirty="0" err="1" smtClean="0">
                <a:latin typeface="Arial" charset="0"/>
                <a:cs typeface="Arial" charset="0"/>
              </a:rPr>
              <a:t>Warshall</a:t>
            </a:r>
            <a:r>
              <a:rPr lang="en-US" dirty="0" smtClean="0">
                <a:latin typeface="Arial" charset="0"/>
                <a:cs typeface="Arial" charset="0"/>
              </a:rPr>
              <a:t> algorithm for:</a:t>
            </a:r>
          </a:p>
          <a:p>
            <a:pPr lvl="2"/>
            <a:r>
              <a:rPr lang="en-US" dirty="0" smtClean="0">
                <a:latin typeface="Arial" charset="0"/>
                <a:cs typeface="Arial" charset="0"/>
              </a:rPr>
              <a:t>Finding these shortest distances</a:t>
            </a:r>
          </a:p>
          <a:p>
            <a:pPr lvl="2"/>
            <a:r>
              <a:rPr lang="en-US" dirty="0" smtClean="0">
                <a:latin typeface="Arial" charset="0"/>
                <a:cs typeface="Arial" charset="0"/>
              </a:rPr>
              <a:t>Finding the paths corresponding to these distances</a:t>
            </a:r>
          </a:p>
          <a:p>
            <a:pPr lvl="1"/>
            <a:r>
              <a:rPr lang="en-US" dirty="0" smtClean="0">
                <a:latin typeface="Arial" charset="0"/>
                <a:cs typeface="Arial" charset="0"/>
              </a:rPr>
              <a:t>We conclude by finding the transitive closure</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The adjacency matrix is</a:t>
            </a:r>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r>
              <a:rPr lang="en-CA" dirty="0" smtClean="0"/>
              <a:t>	This would define our</a:t>
            </a:r>
            <a:br>
              <a:rPr lang="en-CA" dirty="0" smtClean="0"/>
            </a:br>
            <a:r>
              <a:rPr lang="en-CA" dirty="0" smtClean="0"/>
              <a:t>matrix </a:t>
            </a:r>
            <a:r>
              <a:rPr lang="en-CA" b="1" dirty="0" smtClean="0">
                <a:latin typeface="Times New Roman" pitchFamily="18" charset="0"/>
                <a:cs typeface="Times New Roman" pitchFamily="18" charset="0"/>
              </a:rPr>
              <a:t>D</a:t>
            </a:r>
            <a:r>
              <a:rPr lang="en-CA" dirty="0" smtClean="0">
                <a:latin typeface="Times New Roman" pitchFamily="18" charset="0"/>
                <a:cs typeface="Times New Roman" pitchFamily="18" charset="0"/>
              </a:rPr>
              <a:t> = (</a:t>
            </a:r>
            <a:r>
              <a:rPr lang="en-CA" i="1" dirty="0" err="1" smtClean="0">
                <a:latin typeface="Times New Roman" pitchFamily="18" charset="0"/>
                <a:cs typeface="Times New Roman" pitchFamily="18" charset="0"/>
              </a:rPr>
              <a:t>d</a:t>
            </a:r>
            <a:r>
              <a:rPr lang="en-CA" i="1" baseline="-25000" dirty="0" err="1" smtClean="0">
                <a:latin typeface="Times New Roman" pitchFamily="18" charset="0"/>
                <a:cs typeface="Times New Roman" pitchFamily="18" charset="0"/>
              </a:rPr>
              <a:t>ij</a:t>
            </a:r>
            <a:r>
              <a:rPr lang="en-CA" dirty="0" smtClean="0"/>
              <a:t>)</a:t>
            </a:r>
            <a:endParaRPr lang="en-CA"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rcRect/>
          <a:stretch>
            <a:fillRect/>
          </a:stretch>
        </p:blipFill>
        <p:spPr bwMode="auto">
          <a:xfrm>
            <a:off x="4034250" y="1907689"/>
            <a:ext cx="5074254" cy="4833679"/>
          </a:xfrm>
          <a:prstGeom prst="rect">
            <a:avLst/>
          </a:prstGeom>
          <a:noFill/>
        </p:spPr>
      </p:pic>
      <p:graphicFrame>
        <p:nvGraphicFramePr>
          <p:cNvPr id="6" name="Object 5"/>
          <p:cNvGraphicFramePr>
            <a:graphicFrameLocks noChangeAspect="1"/>
          </p:cNvGraphicFramePr>
          <p:nvPr/>
        </p:nvGraphicFramePr>
        <p:xfrm>
          <a:off x="35496" y="1958565"/>
          <a:ext cx="4054102" cy="1902483"/>
        </p:xfrm>
        <a:graphic>
          <a:graphicData uri="http://schemas.openxmlformats.org/presentationml/2006/ole">
            <mc:AlternateContent xmlns:mc="http://schemas.openxmlformats.org/markup-compatibility/2006">
              <mc:Choice xmlns:v="urn:schemas-microsoft-com:vml" Requires="v">
                <p:oleObj spid="_x0000_s60419" name="Equation" r:id="rId4" imgW="2273040" imgH="1066680" progId="Equation.DSMT4">
                  <p:embed/>
                </p:oleObj>
              </mc:Choice>
              <mc:Fallback>
                <p:oleObj name="Equation" r:id="rId4" imgW="2273040" imgH="106668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958565"/>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first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1</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We would start:</a:t>
            </a:r>
            <a:br>
              <a:rPr lang="en-CA" dirty="0" smtClean="0"/>
            </a:br>
            <a:r>
              <a:rPr lang="en-CA" dirty="0" smtClean="0"/>
              <a:t>  </a:t>
            </a:r>
            <a:r>
              <a:rPr lang="en-CA" dirty="0" smtClean="0">
                <a:latin typeface="Times New Roman" pitchFamily="18" charset="0"/>
                <a:cs typeface="Times New Roman" pitchFamily="18" charset="0"/>
              </a:rPr>
              <a:t>(2, 3) </a:t>
            </a:r>
            <a:r>
              <a:rPr lang="en-CA" dirty="0" smtClean="0"/>
              <a:t>→</a:t>
            </a:r>
            <a:r>
              <a:rPr lang="en-CA" dirty="0" smtClean="0">
                <a:latin typeface="Times New Roman" pitchFamily="18" charset="0"/>
                <a:cs typeface="Times New Roman" pitchFamily="18" charset="0"/>
              </a:rPr>
              <a:t> (2, 1, 3)</a:t>
            </a:r>
          </a:p>
          <a:p>
            <a:pPr>
              <a:buNone/>
            </a:pPr>
            <a:r>
              <a:rPr lang="en-CA" dirty="0" smtClean="0">
                <a:latin typeface="Times New Roman" pitchFamily="18" charset="0"/>
                <a:cs typeface="Times New Roman" pitchFamily="18" charset="0"/>
              </a:rPr>
              <a:t>		    0.191 ≯ 0.465 + 0.101  </a:t>
            </a:r>
            <a:br>
              <a:rPr lang="en-CA" dirty="0" smtClean="0">
                <a:latin typeface="Times New Roman" pitchFamily="18" charset="0"/>
                <a:cs typeface="Times New Roman" pitchFamily="18" charset="0"/>
              </a:rPr>
            </a:br>
            <a:endParaRPr lang="en-CA"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1907689"/>
            <a:ext cx="5073463" cy="4833679"/>
          </a:xfrm>
          <a:prstGeom prst="rect">
            <a:avLst/>
          </a:prstGeom>
          <a:noFill/>
        </p:spPr>
      </p:pic>
      <p:graphicFrame>
        <p:nvGraphicFramePr>
          <p:cNvPr id="6" name="Object 5"/>
          <p:cNvGraphicFramePr>
            <a:graphicFrameLocks noChangeAspect="1"/>
          </p:cNvGraphicFramePr>
          <p:nvPr/>
        </p:nvGraphicFramePr>
        <p:xfrm>
          <a:off x="35496" y="1958565"/>
          <a:ext cx="4054102" cy="1902483"/>
        </p:xfrm>
        <a:graphic>
          <a:graphicData uri="http://schemas.openxmlformats.org/presentationml/2006/ole">
            <mc:AlternateContent xmlns:mc="http://schemas.openxmlformats.org/markup-compatibility/2006">
              <mc:Choice xmlns:v="urn:schemas-microsoft-com:vml" Requires="v">
                <p:oleObj spid="_x0000_s61443" name="Equation" r:id="rId4" imgW="2273040" imgH="1066680" progId="Equation.DSMT4">
                  <p:embed/>
                </p:oleObj>
              </mc:Choice>
              <mc:Fallback>
                <p:oleObj name="Equation" r:id="rId4" imgW="22730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958565"/>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Oval 8"/>
          <p:cNvSpPr/>
          <p:nvPr/>
        </p:nvSpPr>
        <p:spPr>
          <a:xfrm>
            <a:off x="5320020" y="3129951"/>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7380312" y="2636912"/>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7164288" y="3645024"/>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1618002" y="2300318"/>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1619672" y="1940278"/>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46892" y="2288595"/>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first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1</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We would start:</a:t>
            </a:r>
            <a:br>
              <a:rPr lang="en-CA" dirty="0" smtClean="0"/>
            </a:br>
            <a:r>
              <a:rPr lang="en-CA" dirty="0" smtClean="0"/>
              <a:t>  </a:t>
            </a:r>
            <a:r>
              <a:rPr lang="en-CA" dirty="0" smtClean="0">
                <a:latin typeface="Times New Roman" pitchFamily="18" charset="0"/>
                <a:cs typeface="Times New Roman" pitchFamily="18" charset="0"/>
              </a:rPr>
              <a:t>(2, 4) </a:t>
            </a:r>
            <a:r>
              <a:rPr lang="en-CA" dirty="0" smtClean="0"/>
              <a:t>→</a:t>
            </a:r>
            <a:r>
              <a:rPr lang="en-CA" dirty="0" smtClean="0">
                <a:latin typeface="Times New Roman" pitchFamily="18" charset="0"/>
                <a:cs typeface="Times New Roman" pitchFamily="18" charset="0"/>
              </a:rPr>
              <a:t> (2, 1, 4)</a:t>
            </a:r>
          </a:p>
          <a:p>
            <a:pPr>
              <a:buNone/>
            </a:pPr>
            <a:r>
              <a:rPr lang="en-CA" dirty="0" smtClean="0">
                <a:latin typeface="Times New Roman" pitchFamily="18" charset="0"/>
                <a:cs typeface="Times New Roman" pitchFamily="18" charset="0"/>
              </a:rPr>
              <a:t>		    0.192 ≯ 0.465 + 0.142  </a:t>
            </a:r>
            <a:br>
              <a:rPr lang="en-CA" dirty="0" smtClean="0">
                <a:latin typeface="Times New Roman" pitchFamily="18" charset="0"/>
                <a:cs typeface="Times New Roman" pitchFamily="18" charset="0"/>
              </a:rPr>
            </a:br>
            <a:endParaRPr lang="en-CA"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1907689"/>
            <a:ext cx="5073463" cy="4833679"/>
          </a:xfrm>
          <a:prstGeom prst="rect">
            <a:avLst/>
          </a:prstGeom>
          <a:noFill/>
        </p:spPr>
      </p:pic>
      <p:graphicFrame>
        <p:nvGraphicFramePr>
          <p:cNvPr id="6" name="Object 5"/>
          <p:cNvGraphicFramePr>
            <a:graphicFrameLocks noChangeAspect="1"/>
          </p:cNvGraphicFramePr>
          <p:nvPr/>
        </p:nvGraphicFramePr>
        <p:xfrm>
          <a:off x="35496" y="1958565"/>
          <a:ext cx="4054102" cy="1902483"/>
        </p:xfrm>
        <a:graphic>
          <a:graphicData uri="http://schemas.openxmlformats.org/presentationml/2006/ole">
            <mc:AlternateContent xmlns:mc="http://schemas.openxmlformats.org/markup-compatibility/2006">
              <mc:Choice xmlns:v="urn:schemas-microsoft-com:vml" Requires="v">
                <p:oleObj spid="_x0000_s146435" name="Equation" r:id="rId4" imgW="2273040" imgH="1066680" progId="Equation.DSMT4">
                  <p:embed/>
                </p:oleObj>
              </mc:Choice>
              <mc:Fallback>
                <p:oleObj name="Equation" r:id="rId4" imgW="22730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958565"/>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Oval 14"/>
          <p:cNvSpPr/>
          <p:nvPr/>
        </p:nvSpPr>
        <p:spPr>
          <a:xfrm>
            <a:off x="2400037" y="2300318"/>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46892" y="2288595"/>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2411760" y="1940278"/>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6899702" y="4063679"/>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p:cNvSpPr/>
          <p:nvPr/>
        </p:nvSpPr>
        <p:spPr>
          <a:xfrm>
            <a:off x="5315526" y="3105799"/>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5868144" y="4689975"/>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first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1</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We would start:</a:t>
            </a:r>
            <a:br>
              <a:rPr lang="en-CA" dirty="0" smtClean="0"/>
            </a:br>
            <a:r>
              <a:rPr lang="en-CA" dirty="0" smtClean="0"/>
              <a:t>  </a:t>
            </a:r>
            <a:r>
              <a:rPr lang="en-CA" dirty="0" smtClean="0">
                <a:latin typeface="Times New Roman" pitchFamily="18" charset="0"/>
                <a:cs typeface="Times New Roman" pitchFamily="18" charset="0"/>
              </a:rPr>
              <a:t>(2, 5) </a:t>
            </a:r>
            <a:r>
              <a:rPr lang="en-CA" dirty="0" smtClean="0"/>
              <a:t>→</a:t>
            </a:r>
            <a:r>
              <a:rPr lang="en-CA" dirty="0" smtClean="0">
                <a:latin typeface="Times New Roman" pitchFamily="18" charset="0"/>
                <a:cs typeface="Times New Roman" pitchFamily="18" charset="0"/>
              </a:rPr>
              <a:t> (2, 1, 5)</a:t>
            </a:r>
          </a:p>
          <a:p>
            <a:pPr>
              <a:buNone/>
            </a:pPr>
            <a:r>
              <a:rPr lang="en-CA" dirty="0" smtClean="0">
                <a:latin typeface="Times New Roman" pitchFamily="18" charset="0"/>
                <a:cs typeface="Times New Roman" pitchFamily="18" charset="0"/>
              </a:rPr>
              <a:t>		    0.587 ≯ 0.465 + 0.277  </a:t>
            </a:r>
            <a:br>
              <a:rPr lang="en-CA" dirty="0" smtClean="0">
                <a:latin typeface="Times New Roman" pitchFamily="18" charset="0"/>
                <a:cs typeface="Times New Roman" pitchFamily="18" charset="0"/>
              </a:rPr>
            </a:br>
            <a:endParaRPr lang="en-CA"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1907689"/>
            <a:ext cx="5073463" cy="4833679"/>
          </a:xfrm>
          <a:prstGeom prst="rect">
            <a:avLst/>
          </a:prstGeom>
          <a:noFill/>
        </p:spPr>
      </p:pic>
      <p:graphicFrame>
        <p:nvGraphicFramePr>
          <p:cNvPr id="6" name="Object 5"/>
          <p:cNvGraphicFramePr>
            <a:graphicFrameLocks noChangeAspect="1"/>
          </p:cNvGraphicFramePr>
          <p:nvPr/>
        </p:nvGraphicFramePr>
        <p:xfrm>
          <a:off x="35496" y="1958565"/>
          <a:ext cx="4054102" cy="1902483"/>
        </p:xfrm>
        <a:graphic>
          <a:graphicData uri="http://schemas.openxmlformats.org/presentationml/2006/ole">
            <mc:AlternateContent xmlns:mc="http://schemas.openxmlformats.org/markup-compatibility/2006">
              <mc:Choice xmlns:v="urn:schemas-microsoft-com:vml" Requires="v">
                <p:oleObj spid="_x0000_s147459" name="Equation" r:id="rId4" imgW="2273040" imgH="1066680" progId="Equation.DSMT4">
                  <p:embed/>
                </p:oleObj>
              </mc:Choice>
              <mc:Fallback>
                <p:oleObj name="Equation" r:id="rId4" imgW="22730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958565"/>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Oval 14"/>
          <p:cNvSpPr/>
          <p:nvPr/>
        </p:nvSpPr>
        <p:spPr>
          <a:xfrm>
            <a:off x="3192125" y="2300318"/>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3203848" y="1940278"/>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46892" y="2288595"/>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p:cNvSpPr/>
          <p:nvPr/>
        </p:nvSpPr>
        <p:spPr>
          <a:xfrm>
            <a:off x="5796136" y="4221088"/>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5327249" y="3092406"/>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4679177" y="4653136"/>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first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1</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Here is a shorter path:</a:t>
            </a:r>
            <a:br>
              <a:rPr lang="en-CA" dirty="0" smtClean="0"/>
            </a:br>
            <a:r>
              <a:rPr lang="en-CA" dirty="0" smtClean="0"/>
              <a:t>  </a:t>
            </a:r>
            <a:r>
              <a:rPr lang="en-CA" dirty="0" smtClean="0">
                <a:latin typeface="Times New Roman" pitchFamily="18" charset="0"/>
                <a:cs typeface="Times New Roman" pitchFamily="18" charset="0"/>
              </a:rPr>
              <a:t>(3, 2) </a:t>
            </a:r>
            <a:r>
              <a:rPr lang="en-CA" dirty="0" smtClean="0"/>
              <a:t>→</a:t>
            </a:r>
            <a:r>
              <a:rPr lang="en-CA" dirty="0" smtClean="0">
                <a:latin typeface="Times New Roman" pitchFamily="18" charset="0"/>
                <a:cs typeface="Times New Roman" pitchFamily="18" charset="0"/>
              </a:rPr>
              <a:t> (3, 1, 2)</a:t>
            </a:r>
          </a:p>
          <a:p>
            <a:pPr>
              <a:buNone/>
            </a:pPr>
            <a:r>
              <a:rPr lang="en-CA" dirty="0" smtClean="0">
                <a:latin typeface="Times New Roman" pitchFamily="18" charset="0"/>
                <a:cs typeface="Times New Roman" pitchFamily="18" charset="0"/>
              </a:rPr>
              <a:t>	      0.554 &gt; 0.245 + 0.100 = 0.345  </a:t>
            </a:r>
            <a:br>
              <a:rPr lang="en-CA" dirty="0" smtClean="0">
                <a:latin typeface="Times New Roman" pitchFamily="18" charset="0"/>
                <a:cs typeface="Times New Roman" pitchFamily="18" charset="0"/>
              </a:rPr>
            </a:br>
            <a:endParaRPr lang="en-CA"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1907689"/>
            <a:ext cx="5073463" cy="4833679"/>
          </a:xfrm>
          <a:prstGeom prst="rect">
            <a:avLst/>
          </a:prstGeom>
          <a:noFill/>
        </p:spPr>
      </p:pic>
      <p:graphicFrame>
        <p:nvGraphicFramePr>
          <p:cNvPr id="6" name="Object 5"/>
          <p:cNvGraphicFramePr>
            <a:graphicFrameLocks noChangeAspect="1"/>
          </p:cNvGraphicFramePr>
          <p:nvPr/>
        </p:nvGraphicFramePr>
        <p:xfrm>
          <a:off x="35496" y="1958565"/>
          <a:ext cx="4054102" cy="1902483"/>
        </p:xfrm>
        <a:graphic>
          <a:graphicData uri="http://schemas.openxmlformats.org/presentationml/2006/ole">
            <mc:AlternateContent xmlns:mc="http://schemas.openxmlformats.org/markup-compatibility/2006">
              <mc:Choice xmlns:v="urn:schemas-microsoft-com:vml" Requires="v">
                <p:oleObj spid="_x0000_s148483" name="Equation" r:id="rId4" imgW="2273040" imgH="1066680" progId="Equation.DSMT4">
                  <p:embed/>
                </p:oleObj>
              </mc:Choice>
              <mc:Fallback>
                <p:oleObj name="Equation" r:id="rId4" imgW="22730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958565"/>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Oval 6"/>
          <p:cNvSpPr/>
          <p:nvPr/>
        </p:nvSpPr>
        <p:spPr>
          <a:xfrm>
            <a:off x="816567" y="2675869"/>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p:cNvSpPr/>
          <p:nvPr/>
        </p:nvSpPr>
        <p:spPr>
          <a:xfrm>
            <a:off x="35496" y="2662028"/>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827584" y="1940278"/>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7212850" y="3224699"/>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6109284" y="3872771"/>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5148064" y="2600073"/>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first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1</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We update the table </a:t>
            </a:r>
            <a:br>
              <a:rPr lang="en-CA" dirty="0" smtClean="0"/>
            </a:br>
            <a:r>
              <a:rPr lang="en-CA" dirty="0" smtClean="0"/>
              <a:t>  </a:t>
            </a:r>
            <a:r>
              <a:rPr lang="en-CA" dirty="0" smtClean="0">
                <a:latin typeface="Times New Roman" pitchFamily="18" charset="0"/>
                <a:cs typeface="Times New Roman" pitchFamily="18" charset="0"/>
              </a:rPr>
              <a:t>(3, 2) </a:t>
            </a:r>
            <a:r>
              <a:rPr lang="en-CA" dirty="0" smtClean="0"/>
              <a:t>→</a:t>
            </a:r>
            <a:r>
              <a:rPr lang="en-CA" dirty="0" smtClean="0">
                <a:latin typeface="Times New Roman" pitchFamily="18" charset="0"/>
                <a:cs typeface="Times New Roman" pitchFamily="18" charset="0"/>
              </a:rPr>
              <a:t> (3, 1, 2)</a:t>
            </a:r>
          </a:p>
          <a:p>
            <a:pPr>
              <a:buNone/>
            </a:pPr>
            <a:r>
              <a:rPr lang="en-CA" dirty="0" smtClean="0">
                <a:latin typeface="Times New Roman" pitchFamily="18" charset="0"/>
                <a:cs typeface="Times New Roman" pitchFamily="18" charset="0"/>
              </a:rPr>
              <a:t>	      0.554 &gt; 0.245 + 0.100 = 0.345  </a:t>
            </a:r>
            <a:br>
              <a:rPr lang="en-CA" dirty="0" smtClean="0">
                <a:latin typeface="Times New Roman" pitchFamily="18" charset="0"/>
                <a:cs typeface="Times New Roman" pitchFamily="18" charset="0"/>
              </a:rPr>
            </a:br>
            <a:endParaRPr lang="en-CA"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1907689"/>
            <a:ext cx="5073463" cy="4833679"/>
          </a:xfrm>
          <a:prstGeom prst="rect">
            <a:avLst/>
          </a:prstGeom>
          <a:noFill/>
        </p:spPr>
      </p:pic>
      <p:graphicFrame>
        <p:nvGraphicFramePr>
          <p:cNvPr id="6" name="Object 5"/>
          <p:cNvGraphicFramePr>
            <a:graphicFrameLocks noChangeAspect="1"/>
          </p:cNvGraphicFramePr>
          <p:nvPr/>
        </p:nvGraphicFramePr>
        <p:xfrm>
          <a:off x="35496" y="1958565"/>
          <a:ext cx="4054102" cy="1902483"/>
        </p:xfrm>
        <a:graphic>
          <a:graphicData uri="http://schemas.openxmlformats.org/presentationml/2006/ole">
            <mc:AlternateContent xmlns:mc="http://schemas.openxmlformats.org/markup-compatibility/2006">
              <mc:Choice xmlns:v="urn:schemas-microsoft-com:vml" Requires="v">
                <p:oleObj spid="_x0000_s150531" name="Equation" r:id="rId4" imgW="2273040" imgH="1066680" progId="Equation.DSMT4">
                  <p:embed/>
                </p:oleObj>
              </mc:Choice>
              <mc:Fallback>
                <p:oleObj name="Equation" r:id="rId4" imgW="22730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958565"/>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Oval 6"/>
          <p:cNvSpPr/>
          <p:nvPr/>
        </p:nvSpPr>
        <p:spPr>
          <a:xfrm>
            <a:off x="816567" y="2675869"/>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first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1</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 And a second shorter path:</a:t>
            </a:r>
            <a:br>
              <a:rPr lang="en-CA" dirty="0" smtClean="0"/>
            </a:br>
            <a:r>
              <a:rPr lang="en-CA" dirty="0" smtClean="0"/>
              <a:t>  </a:t>
            </a:r>
            <a:r>
              <a:rPr lang="en-CA" dirty="0" smtClean="0">
                <a:latin typeface="Times New Roman" pitchFamily="18" charset="0"/>
                <a:cs typeface="Times New Roman" pitchFamily="18" charset="0"/>
              </a:rPr>
              <a:t>(3, 5) </a:t>
            </a:r>
            <a:r>
              <a:rPr lang="en-CA" dirty="0" smtClean="0"/>
              <a:t>→</a:t>
            </a:r>
            <a:r>
              <a:rPr lang="en-CA" dirty="0" smtClean="0">
                <a:latin typeface="Times New Roman" pitchFamily="18" charset="0"/>
                <a:cs typeface="Times New Roman" pitchFamily="18" charset="0"/>
              </a:rPr>
              <a:t> (3, 1, 5)</a:t>
            </a:r>
          </a:p>
          <a:p>
            <a:pPr>
              <a:buNone/>
            </a:pPr>
            <a:r>
              <a:rPr lang="en-CA" dirty="0" smtClean="0">
                <a:latin typeface="Times New Roman" pitchFamily="18" charset="0"/>
                <a:cs typeface="Times New Roman" pitchFamily="18" charset="0"/>
              </a:rPr>
              <a:t>	      0.931 &gt; 0.245 + 0.277 = 0.522</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1907689"/>
            <a:ext cx="5073463" cy="4833679"/>
          </a:xfrm>
          <a:prstGeom prst="rect">
            <a:avLst/>
          </a:prstGeom>
          <a:noFill/>
        </p:spPr>
      </p:pic>
      <p:graphicFrame>
        <p:nvGraphicFramePr>
          <p:cNvPr id="6" name="Object 5"/>
          <p:cNvGraphicFramePr>
            <a:graphicFrameLocks noChangeAspect="1"/>
          </p:cNvGraphicFramePr>
          <p:nvPr/>
        </p:nvGraphicFramePr>
        <p:xfrm>
          <a:off x="35496" y="1958565"/>
          <a:ext cx="4054102" cy="1902483"/>
        </p:xfrm>
        <a:graphic>
          <a:graphicData uri="http://schemas.openxmlformats.org/presentationml/2006/ole">
            <mc:AlternateContent xmlns:mc="http://schemas.openxmlformats.org/markup-compatibility/2006">
              <mc:Choice xmlns:v="urn:schemas-microsoft-com:vml" Requires="v">
                <p:oleObj spid="_x0000_s145411" name="Equation" r:id="rId4" imgW="2273040" imgH="1066680" progId="Equation.DSMT4">
                  <p:embed/>
                </p:oleObj>
              </mc:Choice>
              <mc:Fallback>
                <p:oleObj name="Equation" r:id="rId4" imgW="22730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958565"/>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Oval 6"/>
          <p:cNvSpPr/>
          <p:nvPr/>
        </p:nvSpPr>
        <p:spPr>
          <a:xfrm>
            <a:off x="35496" y="2673751"/>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p:cNvSpPr/>
          <p:nvPr/>
        </p:nvSpPr>
        <p:spPr>
          <a:xfrm>
            <a:off x="3192125" y="2675869"/>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6132730" y="3884494"/>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4679177" y="4617967"/>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7306634" y="4450505"/>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3181814" y="1940278"/>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first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1</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We update the table</a:t>
            </a:r>
            <a:endParaRPr lang="en-CA"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1907689"/>
            <a:ext cx="5073463" cy="4833679"/>
          </a:xfrm>
          <a:prstGeom prst="rect">
            <a:avLst/>
          </a:prstGeom>
          <a:noFill/>
        </p:spPr>
      </p:pic>
      <p:graphicFrame>
        <p:nvGraphicFramePr>
          <p:cNvPr id="6" name="Object 5"/>
          <p:cNvGraphicFramePr>
            <a:graphicFrameLocks noChangeAspect="1"/>
          </p:cNvGraphicFramePr>
          <p:nvPr/>
        </p:nvGraphicFramePr>
        <p:xfrm>
          <a:off x="35496" y="1958565"/>
          <a:ext cx="4054102" cy="1902483"/>
        </p:xfrm>
        <a:graphic>
          <a:graphicData uri="http://schemas.openxmlformats.org/presentationml/2006/ole">
            <mc:AlternateContent xmlns:mc="http://schemas.openxmlformats.org/markup-compatibility/2006">
              <mc:Choice xmlns:v="urn:schemas-microsoft-com:vml" Requires="v">
                <p:oleObj spid="_x0000_s62467" name="Equation" r:id="rId4" imgW="2273040" imgH="1066680" progId="Equation.DSMT4">
                  <p:embed/>
                </p:oleObj>
              </mc:Choice>
              <mc:Fallback>
                <p:oleObj name="Equation" r:id="rId4" imgW="22730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958565"/>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Oval 8"/>
          <p:cNvSpPr/>
          <p:nvPr/>
        </p:nvSpPr>
        <p:spPr>
          <a:xfrm>
            <a:off x="3192125" y="2675869"/>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first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1</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Continuing:</a:t>
            </a:r>
            <a:br>
              <a:rPr lang="en-CA" dirty="0" smtClean="0"/>
            </a:br>
            <a:r>
              <a:rPr lang="en-CA" dirty="0" smtClean="0"/>
              <a:t>  </a:t>
            </a:r>
            <a:r>
              <a:rPr lang="en-CA" dirty="0" smtClean="0">
                <a:latin typeface="Times New Roman" pitchFamily="18" charset="0"/>
                <a:cs typeface="Times New Roman" pitchFamily="18" charset="0"/>
              </a:rPr>
              <a:t>(4, 2) </a:t>
            </a:r>
            <a:r>
              <a:rPr lang="en-CA" dirty="0" smtClean="0"/>
              <a:t>→</a:t>
            </a:r>
            <a:r>
              <a:rPr lang="en-CA" dirty="0" smtClean="0">
                <a:latin typeface="Times New Roman" pitchFamily="18" charset="0"/>
                <a:cs typeface="Times New Roman" pitchFamily="18" charset="0"/>
              </a:rPr>
              <a:t> (4, 1, 2)</a:t>
            </a:r>
          </a:p>
          <a:p>
            <a:pPr>
              <a:buNone/>
            </a:pPr>
            <a:r>
              <a:rPr lang="en-CA" dirty="0" smtClean="0">
                <a:latin typeface="Times New Roman" pitchFamily="18" charset="0"/>
                <a:cs typeface="Times New Roman" pitchFamily="18" charset="0"/>
              </a:rPr>
              <a:t>		   0.668 ≯ 1.032 + 0.100</a:t>
            </a:r>
            <a:br>
              <a:rPr lang="en-CA" dirty="0" smtClean="0">
                <a:latin typeface="Times New Roman" pitchFamily="18" charset="0"/>
                <a:cs typeface="Times New Roman" pitchFamily="18" charset="0"/>
              </a:rPr>
            </a:br>
            <a:endParaRPr lang="en-CA" dirty="0" smtClean="0">
              <a:latin typeface="Times New Roman" pitchFamily="18" charset="0"/>
              <a:cs typeface="Times New Roman" pitchFamily="18" charset="0"/>
            </a:endParaRPr>
          </a:p>
          <a:p>
            <a:pPr>
              <a:buNone/>
            </a:pPr>
            <a:r>
              <a:rPr lang="en-CA" dirty="0" smtClean="0"/>
              <a:t>	In fact, no other shorter paths</a:t>
            </a:r>
            <a:br>
              <a:rPr lang="en-CA" dirty="0" smtClean="0"/>
            </a:br>
            <a:r>
              <a:rPr lang="en-CA" dirty="0" smtClean="0"/>
              <a:t>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dirty="0" smtClean="0"/>
              <a:t> exist</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1907689"/>
            <a:ext cx="5073463" cy="4833679"/>
          </a:xfrm>
          <a:prstGeom prst="rect">
            <a:avLst/>
          </a:prstGeom>
          <a:noFill/>
        </p:spPr>
      </p:pic>
      <p:graphicFrame>
        <p:nvGraphicFramePr>
          <p:cNvPr id="6" name="Object 5"/>
          <p:cNvGraphicFramePr>
            <a:graphicFrameLocks noChangeAspect="1"/>
          </p:cNvGraphicFramePr>
          <p:nvPr/>
        </p:nvGraphicFramePr>
        <p:xfrm>
          <a:off x="35496" y="1958565"/>
          <a:ext cx="4054102" cy="1902483"/>
        </p:xfrm>
        <a:graphic>
          <a:graphicData uri="http://schemas.openxmlformats.org/presentationml/2006/ole">
            <mc:AlternateContent xmlns:mc="http://schemas.openxmlformats.org/markup-compatibility/2006">
              <mc:Choice xmlns:v="urn:schemas-microsoft-com:vml" Requires="v">
                <p:oleObj spid="_x0000_s151555" name="Equation" r:id="rId4" imgW="2273040" imgH="1066680" progId="Equation.DSMT4">
                  <p:embed/>
                </p:oleObj>
              </mc:Choice>
              <mc:Fallback>
                <p:oleObj name="Equation" r:id="rId4" imgW="22730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958565"/>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Oval 14"/>
          <p:cNvSpPr/>
          <p:nvPr/>
        </p:nvSpPr>
        <p:spPr>
          <a:xfrm>
            <a:off x="35496" y="3055567"/>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827584" y="1940278"/>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827584" y="3055567"/>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148064" y="2601743"/>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p:cNvSpPr/>
          <p:nvPr/>
        </p:nvSpPr>
        <p:spPr>
          <a:xfrm>
            <a:off x="6479377" y="5565794"/>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6516216" y="4365104"/>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next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2</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2</a:t>
            </a: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t>	There are three shorter paths:</a:t>
            </a:r>
            <a:br>
              <a:rPr lang="en-CA" dirty="0" smtClean="0"/>
            </a:br>
            <a:r>
              <a:rPr lang="en-CA" dirty="0" smtClean="0"/>
              <a:t>  </a:t>
            </a:r>
            <a:r>
              <a:rPr lang="en-CA" dirty="0" smtClean="0">
                <a:latin typeface="Times New Roman" pitchFamily="18" charset="0"/>
                <a:cs typeface="Times New Roman" pitchFamily="18" charset="0"/>
              </a:rPr>
              <a:t>(5, 1) </a:t>
            </a:r>
            <a:r>
              <a:rPr lang="en-CA" dirty="0" smtClean="0"/>
              <a:t>→</a:t>
            </a:r>
            <a:r>
              <a:rPr lang="en-CA" dirty="0" smtClean="0">
                <a:latin typeface="Times New Roman" pitchFamily="18" charset="0"/>
                <a:cs typeface="Times New Roman" pitchFamily="18" charset="0"/>
              </a:rPr>
              <a:t> (5, 2, 1)</a:t>
            </a:r>
          </a:p>
          <a:p>
            <a:pPr>
              <a:buNone/>
            </a:pPr>
            <a:r>
              <a:rPr lang="en-CA" dirty="0" smtClean="0">
                <a:latin typeface="Times New Roman" pitchFamily="18" charset="0"/>
                <a:cs typeface="Times New Roman" pitchFamily="18" charset="0"/>
              </a:rPr>
              <a:t>	     0.867 &gt; 0.119 + 0.465 = 0.584</a:t>
            </a:r>
            <a:br>
              <a:rPr lang="en-CA" dirty="0" smtClean="0">
                <a:latin typeface="Times New Roman" pitchFamily="18" charset="0"/>
                <a:cs typeface="Times New Roman" pitchFamily="18" charset="0"/>
              </a:rPr>
            </a:br>
            <a:r>
              <a:rPr lang="en-CA" dirty="0" smtClean="0">
                <a:latin typeface="Times New Roman" pitchFamily="18" charset="0"/>
                <a:cs typeface="Times New Roman" pitchFamily="18" charset="0"/>
              </a:rPr>
              <a:t>  (5, 3) </a:t>
            </a:r>
            <a:r>
              <a:rPr lang="en-CA" dirty="0" smtClean="0"/>
              <a:t>→</a:t>
            </a:r>
            <a:r>
              <a:rPr lang="en-CA" dirty="0" smtClean="0">
                <a:latin typeface="Times New Roman" pitchFamily="18" charset="0"/>
                <a:cs typeface="Times New Roman" pitchFamily="18" charset="0"/>
              </a:rPr>
              <a:t> (5, 2, 3)</a:t>
            </a:r>
          </a:p>
          <a:p>
            <a:pPr>
              <a:buNone/>
            </a:pPr>
            <a:r>
              <a:rPr lang="en-CA" dirty="0" smtClean="0">
                <a:latin typeface="Times New Roman" pitchFamily="18" charset="0"/>
                <a:cs typeface="Times New Roman" pitchFamily="18" charset="0"/>
              </a:rPr>
              <a:t>	     0.352 &gt; 0.119 + 0.191 = 0.310</a:t>
            </a:r>
          </a:p>
          <a:p>
            <a:pPr>
              <a:buNone/>
            </a:pPr>
            <a:r>
              <a:rPr lang="en-CA" dirty="0" smtClean="0">
                <a:latin typeface="Times New Roman" pitchFamily="18" charset="0"/>
                <a:cs typeface="Times New Roman" pitchFamily="18" charset="0"/>
              </a:rPr>
              <a:t>	  (5, 4) </a:t>
            </a:r>
            <a:r>
              <a:rPr lang="en-CA" dirty="0" smtClean="0"/>
              <a:t>→</a:t>
            </a:r>
            <a:r>
              <a:rPr lang="en-CA" dirty="0" smtClean="0">
                <a:latin typeface="Times New Roman" pitchFamily="18" charset="0"/>
                <a:cs typeface="Times New Roman" pitchFamily="18" charset="0"/>
              </a:rPr>
              <a:t> (5, 2, 4)</a:t>
            </a:r>
          </a:p>
          <a:p>
            <a:pPr>
              <a:buNone/>
            </a:pPr>
            <a:r>
              <a:rPr lang="en-CA" dirty="0" smtClean="0">
                <a:latin typeface="Times New Roman" pitchFamily="18" charset="0"/>
                <a:cs typeface="Times New Roman" pitchFamily="18" charset="0"/>
              </a:rPr>
              <a:t>	     0.398 &gt; 0.119 + 0.192 = 0.311</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1907689"/>
            <a:ext cx="5073463" cy="4833679"/>
          </a:xfrm>
          <a:prstGeom prst="rect">
            <a:avLst/>
          </a:prstGeom>
          <a:noFill/>
        </p:spPr>
      </p:pic>
      <p:graphicFrame>
        <p:nvGraphicFramePr>
          <p:cNvPr id="6" name="Object 5"/>
          <p:cNvGraphicFramePr>
            <a:graphicFrameLocks noChangeAspect="1"/>
          </p:cNvGraphicFramePr>
          <p:nvPr/>
        </p:nvGraphicFramePr>
        <p:xfrm>
          <a:off x="35496" y="1958565"/>
          <a:ext cx="4054102" cy="1902483"/>
        </p:xfrm>
        <a:graphic>
          <a:graphicData uri="http://schemas.openxmlformats.org/presentationml/2006/ole">
            <mc:AlternateContent xmlns:mc="http://schemas.openxmlformats.org/markup-compatibility/2006">
              <mc:Choice xmlns:v="urn:schemas-microsoft-com:vml" Requires="v">
                <p:oleObj spid="_x0000_s63491" name="Equation" r:id="rId4" imgW="2273040" imgH="1066680" progId="Equation.DSMT4">
                  <p:embed/>
                </p:oleObj>
              </mc:Choice>
              <mc:Fallback>
                <p:oleObj name="Equation" r:id="rId4" imgW="22730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958565"/>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Oval 12"/>
          <p:cNvSpPr/>
          <p:nvPr/>
        </p:nvSpPr>
        <p:spPr>
          <a:xfrm>
            <a:off x="35496" y="3429000"/>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2372803" y="3429000"/>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1608655" y="3429000"/>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6082498" y="5840433"/>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4283968" y="5050015"/>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5603558" y="5373216"/>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mtClean="0">
                <a:latin typeface="Arial" charset="0"/>
                <a:cs typeface="Arial" charset="0"/>
              </a:rPr>
              <a:t>Background</a:t>
            </a:r>
            <a:endParaRPr lang="en-US" sz="4400" smtClean="0">
              <a:latin typeface="Arial" charset="0"/>
              <a:cs typeface="Arial" charset="0"/>
            </a:endParaRPr>
          </a:p>
        </p:txBody>
      </p:sp>
      <p:sp>
        <p:nvSpPr>
          <p:cNvPr id="6147"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Dijkstra’s algorithm finds the shortest path between two nodes</a:t>
            </a:r>
          </a:p>
          <a:p>
            <a:pPr lvl="1"/>
            <a:r>
              <a:rPr lang="en-US" dirty="0" smtClean="0">
                <a:latin typeface="Arial" charset="0"/>
                <a:cs typeface="Arial" charset="0"/>
              </a:rPr>
              <a:t>Run time:  </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If we wanted to find the shortest path between all pairs of nodes, we could apply Dijkstra’s algorithm to each vertex:</a:t>
            </a:r>
          </a:p>
          <a:p>
            <a:pPr lvl="1"/>
            <a:r>
              <a:rPr lang="en-US" dirty="0" smtClean="0">
                <a:latin typeface="Arial" charset="0"/>
                <a:cs typeface="Arial" charset="0"/>
              </a:rPr>
              <a:t>Run time:  </a:t>
            </a:r>
          </a:p>
          <a:p>
            <a:pPr lvl="1"/>
            <a:endParaRPr lang="en-US" dirty="0" smtClean="0">
              <a:latin typeface="Arial" charset="0"/>
              <a:cs typeface="Arial" charset="0"/>
            </a:endParaRPr>
          </a:p>
          <a:p>
            <a:pPr>
              <a:buNone/>
            </a:pPr>
            <a:r>
              <a:rPr lang="en-US" dirty="0" smtClean="0">
                <a:latin typeface="Arial" charset="0"/>
                <a:cs typeface="Arial" charset="0"/>
              </a:rPr>
              <a:t>	In the worst case, if                      , the run time is </a:t>
            </a:r>
          </a:p>
          <a:p>
            <a:pPr>
              <a:buFont typeface="Arial" charset="0"/>
              <a:buNone/>
            </a:pPr>
            <a:endParaRPr lang="en-US" dirty="0" smtClean="0">
              <a:latin typeface="Arial" charset="0"/>
              <a:cs typeface="Arial" charset="0"/>
            </a:endParaRPr>
          </a:p>
        </p:txBody>
      </p:sp>
      <p:sp>
        <p:nvSpPr>
          <p:cNvPr id="6148" name="TextBox 5"/>
          <p:cNvSpPr txBox="1">
            <a:spLocks noChangeArrowheads="1"/>
          </p:cNvSpPr>
          <p:nvPr/>
        </p:nvSpPr>
        <p:spPr bwMode="auto">
          <a:xfrm>
            <a:off x="179388" y="682625"/>
            <a:ext cx="504825" cy="369888"/>
          </a:xfrm>
          <a:prstGeom prst="rect">
            <a:avLst/>
          </a:prstGeom>
          <a:noFill/>
          <a:ln w="9525">
            <a:noFill/>
            <a:miter lim="800000"/>
            <a:headEnd/>
            <a:tailEnd/>
          </a:ln>
        </p:spPr>
        <p:txBody>
          <a:bodyPr wrap="none">
            <a:spAutoFit/>
          </a:bodyPr>
          <a:lstStyle/>
          <a:p>
            <a:r>
              <a:rPr lang="en-CA"/>
              <a:t>5.1</a:t>
            </a:r>
          </a:p>
        </p:txBody>
      </p:sp>
      <p:sp>
        <p:nvSpPr>
          <p:cNvPr id="5" name="Footer Placeholder 4"/>
          <p:cNvSpPr>
            <a:spLocks noGrp="1"/>
          </p:cNvSpPr>
          <p:nvPr>
            <p:ph type="ftr" sz="quarter" idx="10"/>
          </p:nvPr>
        </p:nvSpPr>
        <p:spPr/>
        <p:txBody>
          <a:bodyPr/>
          <a:lstStyle/>
          <a:p>
            <a:pPr>
              <a:defRPr/>
            </a:pPr>
            <a:r>
              <a:rPr lang="en-CA" smtClean="0"/>
              <a:t>All-pairs Shortest Path</a:t>
            </a:r>
            <a:endParaRPr lang="en-CA" dirty="0"/>
          </a:p>
        </p:txBody>
      </p:sp>
      <p:graphicFrame>
        <p:nvGraphicFramePr>
          <p:cNvPr id="6" name="Object 5"/>
          <p:cNvGraphicFramePr>
            <a:graphicFrameLocks noChangeAspect="1"/>
          </p:cNvGraphicFramePr>
          <p:nvPr/>
        </p:nvGraphicFramePr>
        <p:xfrm>
          <a:off x="2329706" y="1847850"/>
          <a:ext cx="946150" cy="614363"/>
        </p:xfrm>
        <a:graphic>
          <a:graphicData uri="http://schemas.openxmlformats.org/presentationml/2006/ole">
            <mc:AlternateContent xmlns:mc="http://schemas.openxmlformats.org/markup-compatibility/2006">
              <mc:Choice xmlns:v="urn:schemas-microsoft-com:vml" Requires="v">
                <p:oleObj spid="_x0000_s6154" name="Equation" r:id="rId4" imgW="469800" imgH="304560" progId="Equation.DSMT4">
                  <p:embed/>
                </p:oleObj>
              </mc:Choice>
              <mc:Fallback>
                <p:oleObj name="Equation" r:id="rId4" imgW="469800" imgH="304560" progId="Equation.DSMT4">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9706" y="1847850"/>
                        <a:ext cx="946150" cy="614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nvGraphicFramePr>
        <p:xfrm>
          <a:off x="2355032" y="3278188"/>
          <a:ext cx="1712912" cy="511175"/>
        </p:xfrm>
        <a:graphic>
          <a:graphicData uri="http://schemas.openxmlformats.org/presentationml/2006/ole">
            <mc:AlternateContent xmlns:mc="http://schemas.openxmlformats.org/markup-compatibility/2006">
              <mc:Choice xmlns:v="urn:schemas-microsoft-com:vml" Requires="v">
                <p:oleObj spid="_x0000_s6155" name="Equation" r:id="rId6" imgW="850680" imgH="253800" progId="Equation.DSMT4">
                  <p:embed/>
                </p:oleObj>
              </mc:Choice>
              <mc:Fallback>
                <p:oleObj name="Equation" r:id="rId6" imgW="850680" imgH="2538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5032" y="3278188"/>
                        <a:ext cx="1712912"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nvGraphicFramePr>
        <p:xfrm>
          <a:off x="3131840" y="3896345"/>
          <a:ext cx="1533525" cy="612775"/>
        </p:xfrm>
        <a:graphic>
          <a:graphicData uri="http://schemas.openxmlformats.org/presentationml/2006/ole">
            <mc:AlternateContent xmlns:mc="http://schemas.openxmlformats.org/markup-compatibility/2006">
              <mc:Choice xmlns:v="urn:schemas-microsoft-com:vml" Requires="v">
                <p:oleObj spid="_x0000_s6156" name="Equation" r:id="rId8" imgW="761760" imgH="304560" progId="Equation.DSMT4">
                  <p:embed/>
                </p:oleObj>
              </mc:Choice>
              <mc:Fallback>
                <p:oleObj name="Equation" r:id="rId8" imgW="761760" imgH="304560" progId="Equation.DSMT4">
                  <p:embed/>
                  <p:pic>
                    <p:nvPicPr>
                      <p:cNvPr id="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31840" y="3896345"/>
                        <a:ext cx="1533525"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6372200" y="3905116"/>
          <a:ext cx="1508125" cy="612775"/>
        </p:xfrm>
        <a:graphic>
          <a:graphicData uri="http://schemas.openxmlformats.org/presentationml/2006/ole">
            <mc:AlternateContent xmlns:mc="http://schemas.openxmlformats.org/markup-compatibility/2006">
              <mc:Choice xmlns:v="urn:schemas-microsoft-com:vml" Requires="v">
                <p:oleObj spid="_x0000_s6157" name="Equation" r:id="rId10" imgW="749160" imgH="304560" progId="Equation.DSMT4">
                  <p:embed/>
                </p:oleObj>
              </mc:Choice>
              <mc:Fallback>
                <p:oleObj name="Equation" r:id="rId10" imgW="749160" imgH="304560" progId="Equation.DSMT4">
                  <p:embed/>
                  <p:pic>
                    <p:nvPicPr>
                      <p:cNvPr id="0"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72200" y="3905116"/>
                        <a:ext cx="1508125"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next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2</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2</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We update the table</a:t>
            </a:r>
            <a:endParaRPr lang="en-CA"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1907689"/>
            <a:ext cx="5073463" cy="4833679"/>
          </a:xfrm>
          <a:prstGeom prst="rect">
            <a:avLst/>
          </a:prstGeom>
          <a:noFill/>
        </p:spPr>
      </p:pic>
      <p:graphicFrame>
        <p:nvGraphicFramePr>
          <p:cNvPr id="6" name="Object 5"/>
          <p:cNvGraphicFramePr>
            <a:graphicFrameLocks noChangeAspect="1"/>
          </p:cNvGraphicFramePr>
          <p:nvPr/>
        </p:nvGraphicFramePr>
        <p:xfrm>
          <a:off x="35496" y="1958565"/>
          <a:ext cx="4054102" cy="1902483"/>
        </p:xfrm>
        <a:graphic>
          <a:graphicData uri="http://schemas.openxmlformats.org/presentationml/2006/ole">
            <mc:AlternateContent xmlns:mc="http://schemas.openxmlformats.org/markup-compatibility/2006">
              <mc:Choice xmlns:v="urn:schemas-microsoft-com:vml" Requires="v">
                <p:oleObj spid="_x0000_s65539" name="Equation" r:id="rId4" imgW="2273040" imgH="1066680" progId="Equation.DSMT4">
                  <p:embed/>
                </p:oleObj>
              </mc:Choice>
              <mc:Fallback>
                <p:oleObj name="Equation" r:id="rId4" imgW="22730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958565"/>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Oval 12"/>
          <p:cNvSpPr/>
          <p:nvPr/>
        </p:nvSpPr>
        <p:spPr>
          <a:xfrm>
            <a:off x="35496" y="3429000"/>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2372803" y="3429000"/>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1608655" y="3429000"/>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next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3</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3</a:t>
            </a:r>
            <a:endParaRPr lang="en-CA" baseline="-25000"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There are three shorter paths:</a:t>
            </a:r>
            <a:br>
              <a:rPr lang="en-CA" dirty="0" smtClean="0"/>
            </a:br>
            <a:r>
              <a:rPr lang="en-CA" dirty="0" smtClean="0"/>
              <a:t>  </a:t>
            </a:r>
            <a:r>
              <a:rPr lang="en-CA" dirty="0" smtClean="0">
                <a:latin typeface="Times New Roman" pitchFamily="18" charset="0"/>
                <a:cs typeface="Times New Roman" pitchFamily="18" charset="0"/>
              </a:rPr>
              <a:t>(2, 1) </a:t>
            </a:r>
            <a:r>
              <a:rPr lang="en-CA" dirty="0" smtClean="0"/>
              <a:t>→</a:t>
            </a:r>
            <a:r>
              <a:rPr lang="en-CA" dirty="0" smtClean="0">
                <a:latin typeface="Times New Roman" pitchFamily="18" charset="0"/>
                <a:cs typeface="Times New Roman" pitchFamily="18" charset="0"/>
              </a:rPr>
              <a:t> (2, 3, 1)</a:t>
            </a:r>
          </a:p>
          <a:p>
            <a:pPr>
              <a:buNone/>
            </a:pPr>
            <a:r>
              <a:rPr lang="en-CA" dirty="0" smtClean="0">
                <a:latin typeface="Times New Roman" pitchFamily="18" charset="0"/>
                <a:cs typeface="Times New Roman" pitchFamily="18" charset="0"/>
              </a:rPr>
              <a:t>		0.465 &gt; 0.191 + 0.245 = 0.436  </a:t>
            </a:r>
            <a:br>
              <a:rPr lang="en-CA" dirty="0" smtClean="0">
                <a:latin typeface="Times New Roman" pitchFamily="18" charset="0"/>
                <a:cs typeface="Times New Roman" pitchFamily="18" charset="0"/>
              </a:rPr>
            </a:br>
            <a:r>
              <a:rPr lang="en-CA" dirty="0" smtClean="0">
                <a:latin typeface="Times New Roman" pitchFamily="18" charset="0"/>
                <a:cs typeface="Times New Roman" pitchFamily="18" charset="0"/>
              </a:rPr>
              <a:t>  (4, 1) </a:t>
            </a:r>
            <a:r>
              <a:rPr lang="en-CA" dirty="0" smtClean="0"/>
              <a:t>→</a:t>
            </a:r>
            <a:r>
              <a:rPr lang="en-CA" dirty="0" smtClean="0">
                <a:latin typeface="Times New Roman" pitchFamily="18" charset="0"/>
                <a:cs typeface="Times New Roman" pitchFamily="18" charset="0"/>
              </a:rPr>
              <a:t> (4, 3, 1)</a:t>
            </a:r>
          </a:p>
          <a:p>
            <a:pPr>
              <a:buNone/>
            </a:pPr>
            <a:r>
              <a:rPr lang="en-CA" dirty="0" smtClean="0">
                <a:latin typeface="Times New Roman" pitchFamily="18" charset="0"/>
                <a:cs typeface="Times New Roman" pitchFamily="18" charset="0"/>
              </a:rPr>
              <a:t>		1.032 &gt; 0.656 + 0.245 = 0.901</a:t>
            </a:r>
          </a:p>
          <a:p>
            <a:pPr>
              <a:buNone/>
            </a:pPr>
            <a:r>
              <a:rPr lang="en-CA" dirty="0" smtClean="0">
                <a:latin typeface="Times New Roman" pitchFamily="18" charset="0"/>
                <a:cs typeface="Times New Roman" pitchFamily="18" charset="0"/>
              </a:rPr>
              <a:t>	  (5, 1) </a:t>
            </a:r>
            <a:r>
              <a:rPr lang="en-CA" dirty="0" smtClean="0"/>
              <a:t>→</a:t>
            </a:r>
            <a:r>
              <a:rPr lang="en-CA" dirty="0" smtClean="0">
                <a:latin typeface="Times New Roman" pitchFamily="18" charset="0"/>
                <a:cs typeface="Times New Roman" pitchFamily="18" charset="0"/>
              </a:rPr>
              <a:t> (5, 3, 1)</a:t>
            </a:r>
          </a:p>
          <a:p>
            <a:pPr>
              <a:buNone/>
            </a:pPr>
            <a:r>
              <a:rPr lang="en-CA" dirty="0" smtClean="0">
                <a:latin typeface="Times New Roman" pitchFamily="18" charset="0"/>
                <a:cs typeface="Times New Roman" pitchFamily="18" charset="0"/>
              </a:rPr>
              <a:t>		    0.584 &gt; 0.310 + 0.245 = 0.555</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1907689"/>
            <a:ext cx="5073463" cy="4833679"/>
          </a:xfrm>
          <a:prstGeom prst="rect">
            <a:avLst/>
          </a:prstGeom>
          <a:noFill/>
        </p:spPr>
      </p:pic>
      <p:graphicFrame>
        <p:nvGraphicFramePr>
          <p:cNvPr id="6" name="Object 5"/>
          <p:cNvGraphicFramePr>
            <a:graphicFrameLocks noChangeAspect="1"/>
          </p:cNvGraphicFramePr>
          <p:nvPr/>
        </p:nvGraphicFramePr>
        <p:xfrm>
          <a:off x="35496" y="1958565"/>
          <a:ext cx="4054102" cy="1902483"/>
        </p:xfrm>
        <a:graphic>
          <a:graphicData uri="http://schemas.openxmlformats.org/presentationml/2006/ole">
            <mc:AlternateContent xmlns:mc="http://schemas.openxmlformats.org/markup-compatibility/2006">
              <mc:Choice xmlns:v="urn:schemas-microsoft-com:vml" Requires="v">
                <p:oleObj spid="_x0000_s66563" name="Equation" r:id="rId4" imgW="2273040" imgH="1066680" progId="Equation.DSMT4">
                  <p:embed/>
                </p:oleObj>
              </mc:Choice>
              <mc:Fallback>
                <p:oleObj name="Equation" r:id="rId4" imgW="22730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958565"/>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Oval 12"/>
          <p:cNvSpPr/>
          <p:nvPr/>
        </p:nvSpPr>
        <p:spPr>
          <a:xfrm>
            <a:off x="35496" y="3429000"/>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22034" y="3068960"/>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p:cNvSpPr/>
          <p:nvPr/>
        </p:nvSpPr>
        <p:spPr>
          <a:xfrm>
            <a:off x="24479" y="2304812"/>
            <a:ext cx="936104" cy="432048"/>
          </a:xfrm>
          <a:prstGeom prst="ellipse">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next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3</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3</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We update the table</a:t>
            </a:r>
            <a:endParaRPr lang="en-CA"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1907689"/>
            <a:ext cx="5073463" cy="4833679"/>
          </a:xfrm>
          <a:prstGeom prst="rect">
            <a:avLst/>
          </a:prstGeom>
          <a:noFill/>
        </p:spPr>
      </p:pic>
      <p:graphicFrame>
        <p:nvGraphicFramePr>
          <p:cNvPr id="6" name="Object 5"/>
          <p:cNvGraphicFramePr>
            <a:graphicFrameLocks noChangeAspect="1"/>
          </p:cNvGraphicFramePr>
          <p:nvPr/>
        </p:nvGraphicFramePr>
        <p:xfrm>
          <a:off x="35496" y="1958565"/>
          <a:ext cx="4054102" cy="1902483"/>
        </p:xfrm>
        <a:graphic>
          <a:graphicData uri="http://schemas.openxmlformats.org/presentationml/2006/ole">
            <mc:AlternateContent xmlns:mc="http://schemas.openxmlformats.org/markup-compatibility/2006">
              <mc:Choice xmlns:v="urn:schemas-microsoft-com:vml" Requires="v">
                <p:oleObj spid="_x0000_s67587" name="Equation" r:id="rId4" imgW="2273040" imgH="1066680" progId="Equation.DSMT4">
                  <p:embed/>
                </p:oleObj>
              </mc:Choice>
              <mc:Fallback>
                <p:oleObj name="Equation" r:id="rId4" imgW="22730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958565"/>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Oval 12"/>
          <p:cNvSpPr/>
          <p:nvPr/>
        </p:nvSpPr>
        <p:spPr>
          <a:xfrm>
            <a:off x="35496" y="3429000"/>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22034" y="3068960"/>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p:cNvSpPr/>
          <p:nvPr/>
        </p:nvSpPr>
        <p:spPr>
          <a:xfrm>
            <a:off x="24479" y="2304812"/>
            <a:ext cx="936104" cy="432048"/>
          </a:xfrm>
          <a:prstGeom prst="ellipse">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5" name="Object 2"/>
          <p:cNvGraphicFramePr>
            <a:graphicFrameLocks noChangeAspect="1"/>
          </p:cNvGraphicFramePr>
          <p:nvPr/>
        </p:nvGraphicFramePr>
        <p:xfrm>
          <a:off x="34925" y="1958975"/>
          <a:ext cx="4054475" cy="1901825"/>
        </p:xfrm>
        <a:graphic>
          <a:graphicData uri="http://schemas.openxmlformats.org/presentationml/2006/ole">
            <mc:AlternateContent xmlns:mc="http://schemas.openxmlformats.org/markup-compatibility/2006">
              <mc:Choice xmlns:v="urn:schemas-microsoft-com:vml" Requires="v">
                <p:oleObj spid="_x0000_s69636" name="Equation" r:id="rId3" imgW="2273040" imgH="1066680" progId="Equation.DSMT4">
                  <p:embed/>
                </p:oleObj>
              </mc:Choice>
              <mc:Fallback>
                <p:oleObj name="Equation" r:id="rId3" imgW="2273040" imgH="10666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 y="1958975"/>
                        <a:ext cx="4054475"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next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4</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4</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There are two shorter paths:</a:t>
            </a:r>
            <a:br>
              <a:rPr lang="en-CA" dirty="0" smtClean="0"/>
            </a:br>
            <a:r>
              <a:rPr lang="en-CA" dirty="0" smtClean="0"/>
              <a:t>  </a:t>
            </a:r>
            <a:r>
              <a:rPr lang="en-CA" dirty="0" smtClean="0">
                <a:latin typeface="Times New Roman" pitchFamily="18" charset="0"/>
                <a:cs typeface="Times New Roman" pitchFamily="18" charset="0"/>
              </a:rPr>
              <a:t>(2, 5) </a:t>
            </a:r>
            <a:r>
              <a:rPr lang="en-CA" dirty="0" smtClean="0"/>
              <a:t>→</a:t>
            </a:r>
            <a:r>
              <a:rPr lang="en-CA" dirty="0" smtClean="0">
                <a:latin typeface="Times New Roman" pitchFamily="18" charset="0"/>
                <a:cs typeface="Times New Roman" pitchFamily="18" charset="0"/>
              </a:rPr>
              <a:t> (2, 4, 5)</a:t>
            </a:r>
          </a:p>
          <a:p>
            <a:pPr>
              <a:buNone/>
            </a:pPr>
            <a:r>
              <a:rPr lang="en-CA" dirty="0" smtClean="0">
                <a:latin typeface="Times New Roman" pitchFamily="18" charset="0"/>
                <a:cs typeface="Times New Roman" pitchFamily="18" charset="0"/>
              </a:rPr>
              <a:t>		    0.587 &gt; 0.192 + 0.151  </a:t>
            </a:r>
            <a:br>
              <a:rPr lang="en-CA" dirty="0" smtClean="0">
                <a:latin typeface="Times New Roman" pitchFamily="18" charset="0"/>
                <a:cs typeface="Times New Roman" pitchFamily="18" charset="0"/>
              </a:rPr>
            </a:br>
            <a:r>
              <a:rPr lang="en-CA" dirty="0" smtClean="0">
                <a:latin typeface="Times New Roman" pitchFamily="18" charset="0"/>
                <a:cs typeface="Times New Roman" pitchFamily="18" charset="0"/>
              </a:rPr>
              <a:t>  (3, 5) </a:t>
            </a:r>
            <a:r>
              <a:rPr lang="en-CA" dirty="0" smtClean="0"/>
              <a:t>→</a:t>
            </a:r>
            <a:r>
              <a:rPr lang="en-CA" dirty="0" smtClean="0">
                <a:latin typeface="Times New Roman" pitchFamily="18" charset="0"/>
                <a:cs typeface="Times New Roman" pitchFamily="18" charset="0"/>
              </a:rPr>
              <a:t> (3, 4, 5)</a:t>
            </a:r>
          </a:p>
          <a:p>
            <a:pPr>
              <a:buNone/>
            </a:pPr>
            <a:r>
              <a:rPr lang="en-CA" dirty="0" smtClean="0">
                <a:latin typeface="Times New Roman" pitchFamily="18" charset="0"/>
                <a:cs typeface="Times New Roman" pitchFamily="18" charset="0"/>
              </a:rPr>
              <a:t>		    0.522 &gt; 0.333 + 0.151</a:t>
            </a:r>
          </a:p>
          <a:p>
            <a:pPr>
              <a:buNone/>
            </a:pPr>
            <a:r>
              <a:rPr lang="en-CA" dirty="0" smtClean="0">
                <a:latin typeface="Times New Roman" pitchFamily="18" charset="0"/>
                <a:cs typeface="Times New Roman" pitchFamily="18" charset="0"/>
              </a:rPr>
              <a:t>	</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5" cstate="print"/>
          <a:stretch>
            <a:fillRect/>
          </a:stretch>
        </p:blipFill>
        <p:spPr bwMode="auto">
          <a:xfrm>
            <a:off x="4034645" y="1907689"/>
            <a:ext cx="5073463" cy="4833679"/>
          </a:xfrm>
          <a:prstGeom prst="rect">
            <a:avLst/>
          </a:prstGeom>
          <a:noFill/>
        </p:spPr>
      </p:pic>
      <p:sp>
        <p:nvSpPr>
          <p:cNvPr id="15" name="Oval 14"/>
          <p:cNvSpPr/>
          <p:nvPr/>
        </p:nvSpPr>
        <p:spPr>
          <a:xfrm>
            <a:off x="3192036" y="2658946"/>
            <a:ext cx="936104"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endParaRPr>
          </a:p>
        </p:txBody>
      </p:sp>
      <p:sp>
        <p:nvSpPr>
          <p:cNvPr id="19" name="Oval 18"/>
          <p:cNvSpPr/>
          <p:nvPr/>
        </p:nvSpPr>
        <p:spPr>
          <a:xfrm>
            <a:off x="3186925" y="2304812"/>
            <a:ext cx="936104" cy="432048"/>
          </a:xfrm>
          <a:prstGeom prst="ellipse">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5" name="Object 2"/>
          <p:cNvGraphicFramePr>
            <a:graphicFrameLocks noChangeAspect="1"/>
          </p:cNvGraphicFramePr>
          <p:nvPr/>
        </p:nvGraphicFramePr>
        <p:xfrm>
          <a:off x="34925" y="1958975"/>
          <a:ext cx="4054475" cy="1901825"/>
        </p:xfrm>
        <a:graphic>
          <a:graphicData uri="http://schemas.openxmlformats.org/presentationml/2006/ole">
            <mc:AlternateContent xmlns:mc="http://schemas.openxmlformats.org/markup-compatibility/2006">
              <mc:Choice xmlns:v="urn:schemas-microsoft-com:vml" Requires="v">
                <p:oleObj spid="_x0000_s70659" name="Equation" r:id="rId3" imgW="2273040" imgH="1066680" progId="Equation.DSMT4">
                  <p:embed/>
                </p:oleObj>
              </mc:Choice>
              <mc:Fallback>
                <p:oleObj name="Equation" r:id="rId3" imgW="2273040" imgH="10666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 y="1958975"/>
                        <a:ext cx="4054475"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next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4</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4</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We update the table</a:t>
            </a:r>
            <a:endParaRPr lang="en-CA"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5" cstate="print"/>
          <a:stretch>
            <a:fillRect/>
          </a:stretch>
        </p:blipFill>
        <p:spPr bwMode="auto">
          <a:xfrm>
            <a:off x="4034645" y="1907689"/>
            <a:ext cx="5073463" cy="4833679"/>
          </a:xfrm>
          <a:prstGeom prst="rect">
            <a:avLst/>
          </a:prstGeom>
          <a:noFill/>
        </p:spPr>
      </p:pic>
      <p:sp>
        <p:nvSpPr>
          <p:cNvPr id="15" name="Oval 14"/>
          <p:cNvSpPr/>
          <p:nvPr/>
        </p:nvSpPr>
        <p:spPr>
          <a:xfrm>
            <a:off x="3192036" y="2658946"/>
            <a:ext cx="936104"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endParaRPr>
          </a:p>
        </p:txBody>
      </p:sp>
      <p:sp>
        <p:nvSpPr>
          <p:cNvPr id="19" name="Oval 18"/>
          <p:cNvSpPr/>
          <p:nvPr/>
        </p:nvSpPr>
        <p:spPr>
          <a:xfrm>
            <a:off x="3186925" y="2304812"/>
            <a:ext cx="936104" cy="432048"/>
          </a:xfrm>
          <a:prstGeom prst="ellipse">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5" name="Object 2"/>
          <p:cNvGraphicFramePr>
            <a:graphicFrameLocks noChangeAspect="1"/>
          </p:cNvGraphicFramePr>
          <p:nvPr/>
        </p:nvGraphicFramePr>
        <p:xfrm>
          <a:off x="34925" y="1958975"/>
          <a:ext cx="4054475" cy="1901825"/>
        </p:xfrm>
        <a:graphic>
          <a:graphicData uri="http://schemas.openxmlformats.org/presentationml/2006/ole">
            <mc:AlternateContent xmlns:mc="http://schemas.openxmlformats.org/markup-compatibility/2006">
              <mc:Choice xmlns:v="urn:schemas-microsoft-com:vml" Requires="v">
                <p:oleObj spid="_x0000_s71683" name="Equation" r:id="rId3" imgW="2273040" imgH="1066680" progId="Equation.DSMT4">
                  <p:embed/>
                </p:oleObj>
              </mc:Choice>
              <mc:Fallback>
                <p:oleObj name="Equation" r:id="rId3" imgW="2273040" imgH="10666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 y="1958975"/>
                        <a:ext cx="4054475"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last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5</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5</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There are three shorter paths:</a:t>
            </a:r>
            <a:br>
              <a:rPr lang="en-CA" dirty="0" smtClean="0"/>
            </a:br>
            <a:r>
              <a:rPr lang="en-CA" dirty="0" smtClean="0"/>
              <a:t>  </a:t>
            </a:r>
            <a:r>
              <a:rPr lang="en-CA" dirty="0" smtClean="0">
                <a:latin typeface="Times New Roman" pitchFamily="18" charset="0"/>
                <a:cs typeface="Times New Roman" pitchFamily="18" charset="0"/>
              </a:rPr>
              <a:t>(4, 1) </a:t>
            </a:r>
            <a:r>
              <a:rPr lang="en-CA" dirty="0" smtClean="0"/>
              <a:t>→</a:t>
            </a:r>
            <a:r>
              <a:rPr lang="en-CA" dirty="0" smtClean="0">
                <a:latin typeface="Times New Roman" pitchFamily="18" charset="0"/>
                <a:cs typeface="Times New Roman" pitchFamily="18" charset="0"/>
              </a:rPr>
              <a:t> (4, 5, 1)</a:t>
            </a:r>
          </a:p>
          <a:p>
            <a:pPr>
              <a:buNone/>
            </a:pPr>
            <a:r>
              <a:rPr lang="en-CA" dirty="0" smtClean="0">
                <a:latin typeface="Times New Roman" pitchFamily="18" charset="0"/>
                <a:cs typeface="Times New Roman" pitchFamily="18" charset="0"/>
              </a:rPr>
              <a:t>		0.901 &gt; 0.151 + 0.555 = 0.706</a:t>
            </a:r>
            <a:br>
              <a:rPr lang="en-CA" dirty="0" smtClean="0">
                <a:latin typeface="Times New Roman" pitchFamily="18" charset="0"/>
                <a:cs typeface="Times New Roman" pitchFamily="18" charset="0"/>
              </a:rPr>
            </a:br>
            <a:r>
              <a:rPr lang="en-CA" dirty="0" smtClean="0">
                <a:latin typeface="Times New Roman" pitchFamily="18" charset="0"/>
                <a:cs typeface="Times New Roman" pitchFamily="18" charset="0"/>
              </a:rPr>
              <a:t>  (4, 2) </a:t>
            </a:r>
            <a:r>
              <a:rPr lang="en-CA" dirty="0" smtClean="0"/>
              <a:t>→</a:t>
            </a:r>
            <a:r>
              <a:rPr lang="en-CA" dirty="0" smtClean="0">
                <a:latin typeface="Times New Roman" pitchFamily="18" charset="0"/>
                <a:cs typeface="Times New Roman" pitchFamily="18" charset="0"/>
              </a:rPr>
              <a:t> (4, 5, 2)</a:t>
            </a:r>
          </a:p>
          <a:p>
            <a:pPr>
              <a:buNone/>
            </a:pPr>
            <a:r>
              <a:rPr lang="en-CA" dirty="0" smtClean="0">
                <a:latin typeface="Times New Roman" pitchFamily="18" charset="0"/>
                <a:cs typeface="Times New Roman" pitchFamily="18" charset="0"/>
              </a:rPr>
              <a:t>		0.668 &gt; 0.151 + 0.119 = 0.270</a:t>
            </a:r>
          </a:p>
          <a:p>
            <a:pPr>
              <a:buNone/>
            </a:pPr>
            <a:r>
              <a:rPr lang="en-CA" dirty="0" smtClean="0">
                <a:latin typeface="Times New Roman" pitchFamily="18" charset="0"/>
                <a:cs typeface="Times New Roman" pitchFamily="18" charset="0"/>
              </a:rPr>
              <a:t>	  (4, 3) </a:t>
            </a:r>
            <a:r>
              <a:rPr lang="en-CA" dirty="0" smtClean="0"/>
              <a:t>→</a:t>
            </a:r>
            <a:r>
              <a:rPr lang="en-CA" dirty="0" smtClean="0">
                <a:latin typeface="Times New Roman" pitchFamily="18" charset="0"/>
                <a:cs typeface="Times New Roman" pitchFamily="18" charset="0"/>
              </a:rPr>
              <a:t> (4, 5, 3)</a:t>
            </a:r>
          </a:p>
          <a:p>
            <a:pPr>
              <a:buNone/>
            </a:pPr>
            <a:r>
              <a:rPr lang="en-CA" dirty="0" smtClean="0">
                <a:latin typeface="Times New Roman" pitchFamily="18" charset="0"/>
                <a:cs typeface="Times New Roman" pitchFamily="18" charset="0"/>
              </a:rPr>
              <a:t>		0.656 &gt; 0.151 + 0.310 = 0.461</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5" cstate="print"/>
          <a:stretch>
            <a:fillRect/>
          </a:stretch>
        </p:blipFill>
        <p:spPr bwMode="auto">
          <a:xfrm>
            <a:off x="4034645" y="1907689"/>
            <a:ext cx="5073463" cy="4833679"/>
          </a:xfrm>
          <a:prstGeom prst="rect">
            <a:avLst/>
          </a:prstGeom>
          <a:noFill/>
        </p:spPr>
      </p:pic>
      <p:sp>
        <p:nvSpPr>
          <p:cNvPr id="19" name="Oval 18"/>
          <p:cNvSpPr/>
          <p:nvPr/>
        </p:nvSpPr>
        <p:spPr>
          <a:xfrm>
            <a:off x="22034" y="3035909"/>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794533" y="3046926"/>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1567032" y="3057943"/>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5" name="Object 2"/>
          <p:cNvGraphicFramePr>
            <a:graphicFrameLocks noChangeAspect="1"/>
          </p:cNvGraphicFramePr>
          <p:nvPr/>
        </p:nvGraphicFramePr>
        <p:xfrm>
          <a:off x="34925" y="1958975"/>
          <a:ext cx="4054475" cy="1901825"/>
        </p:xfrm>
        <a:graphic>
          <a:graphicData uri="http://schemas.openxmlformats.org/presentationml/2006/ole">
            <mc:AlternateContent xmlns:mc="http://schemas.openxmlformats.org/markup-compatibility/2006">
              <mc:Choice xmlns:v="urn:schemas-microsoft-com:vml" Requires="v">
                <p:oleObj spid="_x0000_s72707" name="Equation" r:id="rId3" imgW="2273040" imgH="1066680" progId="Equation.DSMT4">
                  <p:embed/>
                </p:oleObj>
              </mc:Choice>
              <mc:Fallback>
                <p:oleObj name="Equation" r:id="rId3" imgW="2273040" imgH="10666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 y="1958975"/>
                        <a:ext cx="4054475"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last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5</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5</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We update the table</a:t>
            </a:r>
            <a:endParaRPr lang="en-CA"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5" cstate="print"/>
          <a:stretch>
            <a:fillRect/>
          </a:stretch>
        </p:blipFill>
        <p:spPr bwMode="auto">
          <a:xfrm>
            <a:off x="4034645" y="1907689"/>
            <a:ext cx="5073463" cy="4833679"/>
          </a:xfrm>
          <a:prstGeom prst="rect">
            <a:avLst/>
          </a:prstGeom>
          <a:noFill/>
        </p:spPr>
      </p:pic>
      <p:sp>
        <p:nvSpPr>
          <p:cNvPr id="19" name="Oval 18"/>
          <p:cNvSpPr/>
          <p:nvPr/>
        </p:nvSpPr>
        <p:spPr>
          <a:xfrm>
            <a:off x="22034" y="3035909"/>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794533" y="3046926"/>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1567032" y="3057943"/>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Thus, we have a table of all shortest paths:</a:t>
            </a:r>
            <a:endParaRPr lang="en-CA"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1907689"/>
            <a:ext cx="5073463" cy="4833679"/>
          </a:xfrm>
          <a:prstGeom prst="rect">
            <a:avLst/>
          </a:prstGeom>
          <a:noFill/>
        </p:spPr>
      </p:pic>
      <p:graphicFrame>
        <p:nvGraphicFramePr>
          <p:cNvPr id="73731" name="Object 2"/>
          <p:cNvGraphicFramePr>
            <a:graphicFrameLocks noChangeAspect="1"/>
          </p:cNvGraphicFramePr>
          <p:nvPr/>
        </p:nvGraphicFramePr>
        <p:xfrm>
          <a:off x="34925" y="1958975"/>
          <a:ext cx="4054475" cy="1901825"/>
        </p:xfrm>
        <a:graphic>
          <a:graphicData uri="http://schemas.openxmlformats.org/presentationml/2006/ole">
            <mc:AlternateContent xmlns:mc="http://schemas.openxmlformats.org/markup-compatibility/2006">
              <mc:Choice xmlns:v="urn:schemas-microsoft-com:vml" Requires="v">
                <p:oleObj spid="_x0000_s73732" name="Equation" r:id="rId4" imgW="2273040" imgH="1066680" progId="Equation.DSMT4">
                  <p:embed/>
                </p:oleObj>
              </mc:Choice>
              <mc:Fallback>
                <p:oleObj name="Equation" r:id="rId4" imgW="22730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 y="1958975"/>
                        <a:ext cx="4054475"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 Is the Shortest Path?</a:t>
            </a:r>
            <a:endParaRPr lang="en-CA" dirty="0"/>
          </a:p>
        </p:txBody>
      </p:sp>
      <p:sp>
        <p:nvSpPr>
          <p:cNvPr id="3" name="Content Placeholder 2"/>
          <p:cNvSpPr>
            <a:spLocks noGrp="1"/>
          </p:cNvSpPr>
          <p:nvPr>
            <p:ph idx="1"/>
          </p:nvPr>
        </p:nvSpPr>
        <p:spPr/>
        <p:txBody>
          <a:bodyPr/>
          <a:lstStyle/>
          <a:p>
            <a:pPr>
              <a:buNone/>
            </a:pPr>
            <a:r>
              <a:rPr lang="en-CA" dirty="0" smtClean="0"/>
              <a:t>	This algorithm finds the shortest distances, but what are the paths corresponding to those shortest distances?</a:t>
            </a:r>
          </a:p>
          <a:p>
            <a:pPr lvl="1"/>
            <a:r>
              <a:rPr lang="en-CA" dirty="0" smtClean="0"/>
              <a:t>Recall that with Dijkstra’s algorithm, we could find the shortest paths by recording the previous node</a:t>
            </a:r>
          </a:p>
          <a:p>
            <a:pPr lvl="1"/>
            <a:r>
              <a:rPr lang="en-CA" dirty="0" smtClean="0"/>
              <a:t>You would start at the end and work your way back…</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 Is the Shortest Path?</a:t>
            </a:r>
            <a:endParaRPr lang="en-CA" dirty="0"/>
          </a:p>
        </p:txBody>
      </p:sp>
      <p:sp>
        <p:nvSpPr>
          <p:cNvPr id="3" name="Content Placeholder 2"/>
          <p:cNvSpPr>
            <a:spLocks noGrp="1"/>
          </p:cNvSpPr>
          <p:nvPr>
            <p:ph idx="1"/>
          </p:nvPr>
        </p:nvSpPr>
        <p:spPr/>
        <p:txBody>
          <a:bodyPr/>
          <a:lstStyle/>
          <a:p>
            <a:pPr>
              <a:buNone/>
            </a:pPr>
            <a:r>
              <a:rPr lang="en-CA" dirty="0" smtClean="0"/>
              <a:t>	Suppose the shortest path from </a:t>
            </a:r>
            <a:r>
              <a:rPr lang="en-CA" i="1" dirty="0" smtClean="0">
                <a:latin typeface="Times New Roman" pitchFamily="18" charset="0"/>
                <a:cs typeface="Times New Roman" pitchFamily="18" charset="0"/>
              </a:rPr>
              <a:t>v</a:t>
            </a:r>
            <a:r>
              <a:rPr lang="en-CA" i="1" baseline="-25000" dirty="0" smtClean="0">
                <a:latin typeface="Times New Roman" pitchFamily="18" charset="0"/>
                <a:cs typeface="Times New Roman" pitchFamily="18" charset="0"/>
              </a:rPr>
              <a:t>i</a:t>
            </a:r>
            <a:r>
              <a:rPr lang="en-CA" dirty="0" smtClean="0"/>
              <a:t> to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j</a:t>
            </a:r>
            <a:r>
              <a:rPr lang="en-CA" dirty="0" smtClean="0"/>
              <a:t> is as follows:  </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2227" name="Picture 3" descr="C:\Users\dwharder\Desktop\k1.png"/>
          <p:cNvPicPr>
            <a:picLocks noChangeAspect="1" noChangeArrowheads="1"/>
          </p:cNvPicPr>
          <p:nvPr/>
        </p:nvPicPr>
        <p:blipFill>
          <a:blip r:embed="rId2" cstate="print"/>
          <a:srcRect/>
          <a:stretch>
            <a:fillRect/>
          </a:stretch>
        </p:blipFill>
        <p:spPr bwMode="auto">
          <a:xfrm>
            <a:off x="1547664" y="2204864"/>
            <a:ext cx="6265863" cy="2522537"/>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mtClean="0">
                <a:latin typeface="Arial" charset="0"/>
                <a:cs typeface="Arial" charset="0"/>
              </a:rPr>
              <a:t>Background</a:t>
            </a:r>
            <a:endParaRPr lang="en-US" sz="4400" smtClean="0">
              <a:latin typeface="Arial" charset="0"/>
              <a:cs typeface="Arial" charset="0"/>
            </a:endParaRPr>
          </a:p>
        </p:txBody>
      </p:sp>
      <p:sp>
        <p:nvSpPr>
          <p:cNvPr id="6147"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Any algorithm that finds the shortest path between all pairs must consider, each pair of vertices; therefore, a lower bound on the execution would be</a:t>
            </a:r>
          </a:p>
          <a:p>
            <a:pPr>
              <a:buFont typeface="Arial" charset="0"/>
              <a:buNone/>
            </a:pPr>
            <a:endParaRPr lang="en-US" dirty="0" smtClean="0">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Now, Dijkstra’s algorithm has the following run times:</a:t>
            </a:r>
          </a:p>
          <a:p>
            <a:pPr lvl="1"/>
            <a:r>
              <a:rPr lang="en-US" dirty="0" smtClean="0">
                <a:latin typeface="Arial" charset="0"/>
                <a:cs typeface="Arial" charset="0"/>
              </a:rPr>
              <a:t>Best case:</a:t>
            </a:r>
          </a:p>
          <a:p>
            <a:pPr lvl="1">
              <a:buNone/>
            </a:pPr>
            <a:r>
              <a:rPr lang="en-US" dirty="0" smtClean="0">
                <a:latin typeface="Arial" charset="0"/>
                <a:cs typeface="Arial" charset="0"/>
              </a:rPr>
              <a:t>		If                    , running </a:t>
            </a:r>
            <a:r>
              <a:rPr lang="en-US" dirty="0" err="1" smtClean="0">
                <a:latin typeface="Arial" charset="0"/>
                <a:cs typeface="Arial" charset="0"/>
              </a:rPr>
              <a:t>Dijkstra</a:t>
            </a:r>
            <a:r>
              <a:rPr lang="en-US" dirty="0" smtClean="0">
                <a:latin typeface="Arial" charset="0"/>
                <a:cs typeface="Arial" charset="0"/>
              </a:rPr>
              <a:t> for each vertex is</a:t>
            </a:r>
          </a:p>
          <a:p>
            <a:pPr lvl="1"/>
            <a:endParaRPr lang="en-US" dirty="0" smtClean="0">
              <a:latin typeface="Arial" charset="0"/>
              <a:cs typeface="Arial" charset="0"/>
            </a:endParaRPr>
          </a:p>
          <a:p>
            <a:pPr lvl="1"/>
            <a:r>
              <a:rPr lang="en-US" dirty="0" smtClean="0">
                <a:latin typeface="Arial" charset="0"/>
                <a:cs typeface="Arial" charset="0"/>
              </a:rPr>
              <a:t>Worst case:</a:t>
            </a:r>
          </a:p>
          <a:p>
            <a:pPr lvl="1">
              <a:buNone/>
            </a:pPr>
            <a:r>
              <a:rPr lang="en-US" dirty="0" smtClean="0">
                <a:latin typeface="Arial" charset="0"/>
                <a:cs typeface="Arial" charset="0"/>
              </a:rPr>
              <a:t>		If                      , running </a:t>
            </a:r>
            <a:r>
              <a:rPr lang="en-US" dirty="0" err="1" smtClean="0">
                <a:latin typeface="Arial" charset="0"/>
                <a:cs typeface="Arial" charset="0"/>
              </a:rPr>
              <a:t>Dijkstra</a:t>
            </a:r>
            <a:r>
              <a:rPr lang="en-US" dirty="0" smtClean="0">
                <a:latin typeface="Arial" charset="0"/>
                <a:cs typeface="Arial" charset="0"/>
              </a:rPr>
              <a:t> for each vertex is</a:t>
            </a:r>
          </a:p>
        </p:txBody>
      </p:sp>
      <p:sp>
        <p:nvSpPr>
          <p:cNvPr id="6148" name="TextBox 5"/>
          <p:cNvSpPr txBox="1">
            <a:spLocks noChangeArrowheads="1"/>
          </p:cNvSpPr>
          <p:nvPr/>
        </p:nvSpPr>
        <p:spPr bwMode="auto">
          <a:xfrm>
            <a:off x="179388" y="682625"/>
            <a:ext cx="504825" cy="369888"/>
          </a:xfrm>
          <a:prstGeom prst="rect">
            <a:avLst/>
          </a:prstGeom>
          <a:noFill/>
          <a:ln w="9525">
            <a:noFill/>
            <a:miter lim="800000"/>
            <a:headEnd/>
            <a:tailEnd/>
          </a:ln>
        </p:spPr>
        <p:txBody>
          <a:bodyPr wrap="none">
            <a:spAutoFit/>
          </a:bodyPr>
          <a:lstStyle/>
          <a:p>
            <a:r>
              <a:rPr lang="en-CA"/>
              <a:t>5.1</a:t>
            </a:r>
          </a:p>
        </p:txBody>
      </p:sp>
      <p:sp>
        <p:nvSpPr>
          <p:cNvPr id="5" name="Footer Placeholder 4"/>
          <p:cNvSpPr>
            <a:spLocks noGrp="1"/>
          </p:cNvSpPr>
          <p:nvPr>
            <p:ph type="ftr" sz="quarter" idx="10"/>
          </p:nvPr>
        </p:nvSpPr>
        <p:spPr/>
        <p:txBody>
          <a:bodyPr/>
          <a:lstStyle/>
          <a:p>
            <a:pPr>
              <a:defRPr/>
            </a:pPr>
            <a:r>
              <a:rPr lang="en-CA" smtClean="0"/>
              <a:t>All-pairs Shortest Path</a:t>
            </a:r>
            <a:endParaRPr lang="en-CA" dirty="0"/>
          </a:p>
        </p:txBody>
      </p:sp>
      <p:graphicFrame>
        <p:nvGraphicFramePr>
          <p:cNvPr id="6" name="Object 5"/>
          <p:cNvGraphicFramePr>
            <a:graphicFrameLocks noChangeAspect="1"/>
          </p:cNvGraphicFramePr>
          <p:nvPr/>
        </p:nvGraphicFramePr>
        <p:xfrm>
          <a:off x="4068763" y="2492896"/>
          <a:ext cx="973137" cy="614362"/>
        </p:xfrm>
        <a:graphic>
          <a:graphicData uri="http://schemas.openxmlformats.org/presentationml/2006/ole">
            <mc:AlternateContent xmlns:mc="http://schemas.openxmlformats.org/markup-compatibility/2006">
              <mc:Choice xmlns:v="urn:schemas-microsoft-com:vml" Requires="v">
                <p:oleObj spid="_x0000_s41994" name="Equation" r:id="rId4" imgW="482400" imgH="304560" progId="Equation.DSMT4">
                  <p:embed/>
                </p:oleObj>
              </mc:Choice>
              <mc:Fallback>
                <p:oleObj name="Equation" r:id="rId4" imgW="482400" imgH="30456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8763" y="2492896"/>
                        <a:ext cx="973137" cy="61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nvGraphicFramePr>
        <p:xfrm>
          <a:off x="1641706" y="3967163"/>
          <a:ext cx="1254125" cy="455612"/>
        </p:xfrm>
        <a:graphic>
          <a:graphicData uri="http://schemas.openxmlformats.org/presentationml/2006/ole">
            <mc:AlternateContent xmlns:mc="http://schemas.openxmlformats.org/markup-compatibility/2006">
              <mc:Choice xmlns:v="urn:schemas-microsoft-com:vml" Requires="v">
                <p:oleObj spid="_x0000_s41995" name="Equation" r:id="rId6" imgW="698400" imgH="253800" progId="Equation.DSMT4">
                  <p:embed/>
                </p:oleObj>
              </mc:Choice>
              <mc:Fallback>
                <p:oleObj name="Equation" r:id="rId6" imgW="698400" imgH="253800" progId="Equation.DSMT4">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1706" y="3967163"/>
                        <a:ext cx="1254125" cy="45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nvGraphicFramePr>
        <p:xfrm>
          <a:off x="1663740" y="4898246"/>
          <a:ext cx="1368152" cy="546978"/>
        </p:xfrm>
        <a:graphic>
          <a:graphicData uri="http://schemas.openxmlformats.org/presentationml/2006/ole">
            <mc:AlternateContent xmlns:mc="http://schemas.openxmlformats.org/markup-compatibility/2006">
              <mc:Choice xmlns:v="urn:schemas-microsoft-com:vml" Requires="v">
                <p:oleObj spid="_x0000_s41996" name="Equation" r:id="rId8" imgW="761760" imgH="304560" progId="Equation.DSMT4">
                  <p:embed/>
                </p:oleObj>
              </mc:Choice>
              <mc:Fallback>
                <p:oleObj name="Equation" r:id="rId8" imgW="761760" imgH="304560" progId="Equation.DSMT4">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63740" y="4898246"/>
                        <a:ext cx="1368152" cy="5469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nvGraphicFramePr>
        <p:xfrm>
          <a:off x="6460858" y="3933443"/>
          <a:ext cx="1368425" cy="546100"/>
        </p:xfrm>
        <a:graphic>
          <a:graphicData uri="http://schemas.openxmlformats.org/presentationml/2006/ole">
            <mc:AlternateContent xmlns:mc="http://schemas.openxmlformats.org/markup-compatibility/2006">
              <mc:Choice xmlns:v="urn:schemas-microsoft-com:vml" Requires="v">
                <p:oleObj spid="_x0000_s41997" name="Equation" r:id="rId10" imgW="761760" imgH="304560" progId="Equation.DSMT4">
                  <p:embed/>
                </p:oleObj>
              </mc:Choice>
              <mc:Fallback>
                <p:oleObj name="Equation" r:id="rId10" imgW="761760" imgH="304560" progId="Equation.DSMT4">
                  <p:embed/>
                  <p:pic>
                    <p:nvPicPr>
                      <p:cNvPr id="0"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60858" y="3933443"/>
                        <a:ext cx="1368425"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nvGraphicFramePr>
        <p:xfrm>
          <a:off x="6566091" y="4908455"/>
          <a:ext cx="1346200" cy="546100"/>
        </p:xfrm>
        <a:graphic>
          <a:graphicData uri="http://schemas.openxmlformats.org/presentationml/2006/ole">
            <mc:AlternateContent xmlns:mc="http://schemas.openxmlformats.org/markup-compatibility/2006">
              <mc:Choice xmlns:v="urn:schemas-microsoft-com:vml" Requires="v">
                <p:oleObj spid="_x0000_s41998" name="Equation" r:id="rId12" imgW="749160" imgH="304560" progId="Equation.DSMT4">
                  <p:embed/>
                </p:oleObj>
              </mc:Choice>
              <mc:Fallback>
                <p:oleObj name="Equation" r:id="rId12" imgW="749160" imgH="304560" progId="Equation.DSMT4">
                  <p:embed/>
                  <p:pic>
                    <p:nvPicPr>
                      <p:cNvPr id="0" name="Picture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66091" y="4908455"/>
                        <a:ext cx="1346200"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 Is the Shortest Path?</a:t>
            </a:r>
            <a:endParaRPr lang="en-CA" dirty="0"/>
          </a:p>
        </p:txBody>
      </p:sp>
      <p:sp>
        <p:nvSpPr>
          <p:cNvPr id="3" name="Content Placeholder 2"/>
          <p:cNvSpPr>
            <a:spLocks noGrp="1"/>
          </p:cNvSpPr>
          <p:nvPr>
            <p:ph idx="1"/>
          </p:nvPr>
        </p:nvSpPr>
        <p:spPr/>
        <p:txBody>
          <a:bodyPr/>
          <a:lstStyle/>
          <a:p>
            <a:pPr>
              <a:buNone/>
            </a:pPr>
            <a:r>
              <a:rPr lang="en-CA" dirty="0" smtClean="0"/>
              <a:t>	Is this path not the </a:t>
            </a:r>
            <a:r>
              <a:rPr lang="en-CA" dirty="0" smtClean="0">
                <a:latin typeface="Times New Roman" pitchFamily="18" charset="0"/>
                <a:cs typeface="Times New Roman" pitchFamily="18" charset="0"/>
              </a:rPr>
              <a:t>(</a:t>
            </a:r>
            <a:r>
              <a:rPr lang="en-CA" i="1" dirty="0" smtClean="0">
                <a:latin typeface="Times New Roman" pitchFamily="18" charset="0"/>
                <a:cs typeface="Times New Roman" pitchFamily="18" charset="0"/>
              </a:rPr>
              <a:t>v</a:t>
            </a:r>
            <a:r>
              <a:rPr lang="en-CA" i="1" baseline="-25000" dirty="0" smtClean="0">
                <a:latin typeface="Times New Roman" pitchFamily="18" charset="0"/>
                <a:cs typeface="Times New Roman" pitchFamily="18" charset="0"/>
              </a:rPr>
              <a:t>i</a:t>
            </a:r>
            <a:r>
              <a:rPr lang="en-CA" dirty="0" smtClean="0">
                <a:latin typeface="Times New Roman" pitchFamily="18" charset="0"/>
                <a:cs typeface="Times New Roman" pitchFamily="18" charset="0"/>
              </a:rPr>
              <a:t>,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5</a:t>
            </a:r>
            <a:r>
              <a:rPr lang="en-CA" dirty="0" smtClean="0">
                <a:latin typeface="Times New Roman" pitchFamily="18" charset="0"/>
                <a:cs typeface="Times New Roman" pitchFamily="18" charset="0"/>
              </a:rPr>
              <a:t>)</a:t>
            </a:r>
            <a:r>
              <a:rPr lang="en-CA" dirty="0" smtClean="0"/>
              <a:t> followed by the shortest path from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5</a:t>
            </a:r>
            <a:r>
              <a:rPr lang="en-CA" dirty="0" smtClean="0"/>
              <a:t> to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j</a:t>
            </a:r>
            <a:r>
              <a:rPr lang="en-CA" dirty="0" smtClean="0"/>
              <a:t>?</a:t>
            </a:r>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lvl="1"/>
            <a:r>
              <a:rPr lang="en-CA" dirty="0" smtClean="0"/>
              <a:t>If there was a shorter path from </a:t>
            </a:r>
            <a:r>
              <a:rPr lang="en-CA" i="1" dirty="0" smtClean="0">
                <a:latin typeface="Times New Roman" pitchFamily="18" charset="0"/>
                <a:cs typeface="Times New Roman" pitchFamily="18" charset="0"/>
              </a:rPr>
              <a:t>v</a:t>
            </a:r>
            <a:r>
              <a:rPr lang="en-CA" i="1" baseline="-25000" dirty="0" smtClean="0">
                <a:latin typeface="Times New Roman" pitchFamily="18" charset="0"/>
                <a:cs typeface="Times New Roman" pitchFamily="18" charset="0"/>
              </a:rPr>
              <a:t>i</a:t>
            </a:r>
            <a:r>
              <a:rPr lang="en-CA" dirty="0" smtClean="0"/>
              <a:t> to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j</a:t>
            </a:r>
            <a:r>
              <a:rPr lang="en-CA" dirty="0" smtClean="0"/>
              <a:t>  through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5</a:t>
            </a:r>
            <a:r>
              <a:rPr lang="en-CA" dirty="0" smtClean="0"/>
              <a:t> that didn’t follow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2</a:t>
            </a:r>
            <a:r>
              <a:rPr lang="en-CA" dirty="0" smtClean="0"/>
              <a:t>,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13</a:t>
            </a:r>
            <a:r>
              <a:rPr lang="en-CA" dirty="0" smtClean="0"/>
              <a:t>, </a:t>
            </a:r>
            <a:r>
              <a:rPr lang="en-CA" i="1" dirty="0" smtClean="0"/>
              <a:t>etc.</a:t>
            </a:r>
            <a:r>
              <a:rPr lang="en-CA" dirty="0" smtClean="0"/>
              <a:t>, then we would also find a shorter path from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5</a:t>
            </a:r>
            <a:r>
              <a:rPr lang="en-CA" dirty="0" smtClean="0"/>
              <a:t> to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j</a:t>
            </a:r>
            <a:endParaRPr lang="en-CA" dirty="0" smtClean="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2227" name="Picture 3" descr="C:\Users\dwharder\Desktop\k1.png"/>
          <p:cNvPicPr>
            <a:picLocks noChangeAspect="1" noChangeArrowheads="1"/>
          </p:cNvPicPr>
          <p:nvPr/>
        </p:nvPicPr>
        <p:blipFill>
          <a:blip r:embed="rId2" cstate="print"/>
          <a:srcRect/>
          <a:stretch>
            <a:fillRect/>
          </a:stretch>
        </p:blipFill>
        <p:spPr bwMode="auto">
          <a:xfrm>
            <a:off x="1547664" y="2204864"/>
            <a:ext cx="6265863" cy="2522537"/>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 Is the Shortest Path?</a:t>
            </a:r>
            <a:endParaRPr lang="en-CA" dirty="0"/>
          </a:p>
        </p:txBody>
      </p:sp>
      <p:sp>
        <p:nvSpPr>
          <p:cNvPr id="3" name="Content Placeholder 2"/>
          <p:cNvSpPr>
            <a:spLocks noGrp="1"/>
          </p:cNvSpPr>
          <p:nvPr>
            <p:ph idx="1"/>
          </p:nvPr>
        </p:nvSpPr>
        <p:spPr/>
        <p:txBody>
          <a:bodyPr/>
          <a:lstStyle/>
          <a:p>
            <a:pPr>
              <a:buNone/>
            </a:pPr>
            <a:r>
              <a:rPr lang="en-CA" dirty="0" smtClean="0"/>
              <a:t>	Now, suppose we have the shortest path from </a:t>
            </a:r>
            <a:r>
              <a:rPr lang="en-CA" i="1" dirty="0" smtClean="0">
                <a:latin typeface="Times New Roman" pitchFamily="18" charset="0"/>
                <a:cs typeface="Times New Roman" pitchFamily="18" charset="0"/>
              </a:rPr>
              <a:t>v</a:t>
            </a:r>
            <a:r>
              <a:rPr lang="en-CA" i="1" baseline="-25000" dirty="0" smtClean="0">
                <a:latin typeface="Times New Roman" pitchFamily="18" charset="0"/>
                <a:cs typeface="Times New Roman" pitchFamily="18" charset="0"/>
              </a:rPr>
              <a:t>i</a:t>
            </a:r>
            <a:r>
              <a:rPr lang="en-CA" dirty="0" smtClean="0"/>
              <a:t> to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j</a:t>
            </a:r>
            <a:r>
              <a:rPr lang="en-CA" dirty="0" smtClean="0"/>
              <a:t> which passes through the vertices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dirty="0" smtClean="0">
                <a:latin typeface="Times New Roman" pitchFamily="18" charset="0"/>
                <a:cs typeface="Times New Roman" pitchFamily="18" charset="0"/>
              </a:rPr>
              <a:t>,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2</a:t>
            </a:r>
            <a:r>
              <a:rPr lang="en-CA" dirty="0" smtClean="0">
                <a:latin typeface="Times New Roman" pitchFamily="18" charset="0"/>
                <a:cs typeface="Times New Roman" pitchFamily="18" charset="0"/>
              </a:rPr>
              <a:t>, …, </a:t>
            </a:r>
            <a:r>
              <a:rPr lang="en-CA" i="1" dirty="0" smtClean="0">
                <a:latin typeface="Times New Roman" pitchFamily="18" charset="0"/>
                <a:cs typeface="Times New Roman" pitchFamily="18" charset="0"/>
              </a:rPr>
              <a:t>v</a:t>
            </a:r>
            <a:r>
              <a:rPr lang="en-CA" i="1" baseline="-25000" dirty="0" smtClean="0">
                <a:latin typeface="Times New Roman" pitchFamily="18" charset="0"/>
                <a:cs typeface="Times New Roman" pitchFamily="18" charset="0"/>
              </a:rPr>
              <a:t>k</a:t>
            </a:r>
            <a:r>
              <a:rPr lang="en-CA" baseline="-25000" dirty="0" smtClean="0">
                <a:latin typeface="Times New Roman" pitchFamily="18" charset="0"/>
                <a:cs typeface="Times New Roman" pitchFamily="18" charset="0"/>
              </a:rPr>
              <a:t>–1</a:t>
            </a:r>
            <a:endParaRPr lang="en-CA" dirty="0" smtClean="0"/>
          </a:p>
          <a:p>
            <a:pPr lvl="1"/>
            <a:r>
              <a:rPr lang="en-CA" dirty="0" smtClean="0"/>
              <a:t>In this example, the next vertex in the path is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5</a:t>
            </a: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2227" name="Picture 3" descr="C:\Users\dwharder\Desktop\k1.png"/>
          <p:cNvPicPr>
            <a:picLocks noChangeAspect="1" noChangeArrowheads="1"/>
          </p:cNvPicPr>
          <p:nvPr/>
        </p:nvPicPr>
        <p:blipFill>
          <a:blip r:embed="rId2" cstate="print"/>
          <a:stretch>
            <a:fillRect/>
          </a:stretch>
        </p:blipFill>
        <p:spPr bwMode="auto">
          <a:xfrm>
            <a:off x="1556483" y="2780289"/>
            <a:ext cx="6267600" cy="3240999"/>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 Is the Shortest Path?</a:t>
            </a:r>
            <a:endParaRPr lang="en-CA" dirty="0"/>
          </a:p>
        </p:txBody>
      </p:sp>
      <p:sp>
        <p:nvSpPr>
          <p:cNvPr id="3" name="Content Placeholder 2"/>
          <p:cNvSpPr>
            <a:spLocks noGrp="1"/>
          </p:cNvSpPr>
          <p:nvPr>
            <p:ph idx="1"/>
          </p:nvPr>
        </p:nvSpPr>
        <p:spPr/>
        <p:txBody>
          <a:bodyPr/>
          <a:lstStyle/>
          <a:p>
            <a:pPr>
              <a:buNone/>
            </a:pPr>
            <a:r>
              <a:rPr lang="en-CA" dirty="0" smtClean="0"/>
              <a:t>	What if we find a shorter path passing through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k</a:t>
            </a:r>
            <a:r>
              <a:rPr lang="en-CA" dirty="0" smtClean="0"/>
              <a:t>?</a:t>
            </a:r>
          </a:p>
          <a:p>
            <a:pPr lvl="1"/>
            <a:r>
              <a:rPr lang="en-CA" dirty="0" smtClean="0"/>
              <a:t>In this example, all we’d have to do is now remember that the new path has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4</a:t>
            </a:r>
            <a:r>
              <a:rPr lang="en-CA" dirty="0" smtClean="0"/>
              <a:t> as the second node—the rest of the path would be recursively stored as the shortest path from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4</a:t>
            </a:r>
            <a:r>
              <a:rPr lang="en-CA" dirty="0" smtClean="0"/>
              <a:t> to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j</a:t>
            </a:r>
            <a:endParaRPr lang="en-CA" i="1"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2227" name="Picture 3" descr="C:\Users\dwharder\Desktop\k1.png"/>
          <p:cNvPicPr>
            <a:picLocks noChangeAspect="1" noChangeArrowheads="1"/>
          </p:cNvPicPr>
          <p:nvPr/>
        </p:nvPicPr>
        <p:blipFill>
          <a:blip r:embed="rId2" cstate="print"/>
          <a:stretch>
            <a:fillRect/>
          </a:stretch>
        </p:blipFill>
        <p:spPr bwMode="auto">
          <a:xfrm>
            <a:off x="1556484" y="2780289"/>
            <a:ext cx="6267598" cy="3240999"/>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 Is the Shortest Path?</a:t>
            </a:r>
            <a:endParaRPr lang="en-CA" dirty="0"/>
          </a:p>
        </p:txBody>
      </p:sp>
      <p:sp>
        <p:nvSpPr>
          <p:cNvPr id="3" name="Content Placeholder 2"/>
          <p:cNvSpPr>
            <a:spLocks noGrp="1"/>
          </p:cNvSpPr>
          <p:nvPr>
            <p:ph idx="1"/>
          </p:nvPr>
        </p:nvSpPr>
        <p:spPr/>
        <p:txBody>
          <a:bodyPr/>
          <a:lstStyle/>
          <a:p>
            <a:pPr>
              <a:buNone/>
            </a:pPr>
            <a:r>
              <a:rPr lang="en-CA" dirty="0" smtClean="0"/>
              <a:t>	In this case, let us store the shortest path moving forward:</a:t>
            </a:r>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r>
              <a:rPr lang="en-CA" dirty="0" smtClean="0"/>
              <a:t>	Now, if we find a shorter path, update the value</a:t>
            </a:r>
          </a:p>
          <a:p>
            <a:pPr lvl="1"/>
            <a:r>
              <a:rPr lang="en-CA" dirty="0" smtClean="0"/>
              <a:t>This matrix will store the next vertex in the list in the shortest path starting at vertex </a:t>
            </a:r>
            <a:r>
              <a:rPr lang="en-CA" i="1" dirty="0" smtClean="0">
                <a:latin typeface="Times New Roman" pitchFamily="18" charset="0"/>
                <a:cs typeface="Times New Roman" pitchFamily="18" charset="0"/>
              </a:rPr>
              <a:t>v</a:t>
            </a:r>
            <a:r>
              <a:rPr lang="en-CA" i="1" baseline="-25000" dirty="0" smtClean="0">
                <a:latin typeface="Times New Roman" pitchFamily="18" charset="0"/>
                <a:cs typeface="Times New Roman" pitchFamily="18" charset="0"/>
              </a:rPr>
              <a:t>i</a:t>
            </a:r>
            <a:endParaRPr lang="en-CA"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graphicFrame>
        <p:nvGraphicFramePr>
          <p:cNvPr id="52226" name="Object 6"/>
          <p:cNvGraphicFramePr>
            <a:graphicFrameLocks noChangeAspect="1"/>
          </p:cNvGraphicFramePr>
          <p:nvPr/>
        </p:nvGraphicFramePr>
        <p:xfrm>
          <a:off x="2411760" y="2204864"/>
          <a:ext cx="4394200" cy="1235075"/>
        </p:xfrm>
        <a:graphic>
          <a:graphicData uri="http://schemas.openxmlformats.org/presentationml/2006/ole">
            <mc:AlternateContent xmlns:mc="http://schemas.openxmlformats.org/markup-compatibility/2006">
              <mc:Choice xmlns:v="urn:schemas-microsoft-com:vml" Requires="v">
                <p:oleObj spid="_x0000_s56323" name="Equation" r:id="rId3" imgW="2298600" imgH="647640" progId="Equation.DSMT4">
                  <p:embed/>
                </p:oleObj>
              </mc:Choice>
              <mc:Fallback>
                <p:oleObj name="Equation" r:id="rId3" imgW="2298600" imgH="64764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204864"/>
                        <a:ext cx="4394200"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 Is the Shortest Path?</a:t>
            </a:r>
            <a:endParaRPr lang="en-CA" dirty="0"/>
          </a:p>
        </p:txBody>
      </p:sp>
      <p:sp>
        <p:nvSpPr>
          <p:cNvPr id="3" name="Content Placeholder 2"/>
          <p:cNvSpPr>
            <a:spLocks noGrp="1"/>
          </p:cNvSpPr>
          <p:nvPr>
            <p:ph idx="1"/>
          </p:nvPr>
        </p:nvSpPr>
        <p:spPr/>
        <p:txBody>
          <a:bodyPr/>
          <a:lstStyle/>
          <a:p>
            <a:pPr>
              <a:buNone/>
            </a:pPr>
            <a:r>
              <a:rPr lang="en-CA" dirty="0" smtClean="0"/>
              <a:t>	Thus, if we ever find a shorter path, update it the next node:</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sp>
        <p:nvSpPr>
          <p:cNvPr id="6" name="TextBox 5"/>
          <p:cNvSpPr txBox="1"/>
          <p:nvPr/>
        </p:nvSpPr>
        <p:spPr>
          <a:xfrm>
            <a:off x="1547664" y="2781503"/>
            <a:ext cx="5795176" cy="4031873"/>
          </a:xfrm>
          <a:prstGeom prst="rect">
            <a:avLst/>
          </a:prstGeom>
          <a:solidFill>
            <a:schemeClr val="bg1"/>
          </a:solidFill>
          <a:effectLst>
            <a:softEdge rad="31750"/>
          </a:effectLst>
        </p:spPr>
        <p:txBody>
          <a:bodyPr wrap="none" rtlCol="0">
            <a:spAutoFit/>
          </a:bodyPr>
          <a:lstStyle/>
          <a:p>
            <a:r>
              <a:rPr lang="en-CA" sz="1600" dirty="0" smtClean="0">
                <a:latin typeface="Consolas" pitchFamily="49" charset="0"/>
                <a:cs typeface="Consolas" pitchFamily="49" charset="0"/>
              </a:rPr>
              <a:t>unsigned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p[</a:t>
            </a:r>
            <a:r>
              <a:rPr lang="en-CA" sz="1600" dirty="0" err="1" smtClean="0">
                <a:latin typeface="Consolas" pitchFamily="49" charset="0"/>
                <a:cs typeface="Consolas" pitchFamily="49" charset="0"/>
              </a:rPr>
              <a:t>num_vertices</a:t>
            </a:r>
            <a:r>
              <a:rPr lang="en-CA" sz="1600" dirty="0" smtClean="0">
                <a:latin typeface="Consolas" pitchFamily="49" charset="0"/>
                <a:cs typeface="Consolas" pitchFamily="49" charset="0"/>
              </a:rPr>
              <a:t>][</a:t>
            </a:r>
            <a:r>
              <a:rPr lang="en-CA" sz="1600" dirty="0" err="1" smtClean="0">
                <a:latin typeface="Consolas" pitchFamily="49" charset="0"/>
                <a:cs typeface="Consolas" pitchFamily="49" charset="0"/>
              </a:rPr>
              <a:t>num_vertices</a:t>
            </a:r>
            <a:r>
              <a:rPr lang="en-CA" sz="1600" dirty="0" smtClean="0">
                <a:latin typeface="Consolas" pitchFamily="49" charset="0"/>
                <a:cs typeface="Consolas" pitchFamily="49" charset="0"/>
              </a:rPr>
              <a:t>];</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Initialize the matrix p:  Theta(|V|^2)</a:t>
            </a:r>
          </a:p>
          <a:p>
            <a:r>
              <a:rPr lang="en-CA" sz="1600" dirty="0" smtClean="0">
                <a:latin typeface="Consolas" pitchFamily="49" charset="0"/>
                <a:cs typeface="Consolas" pitchFamily="49" charset="0"/>
              </a:rPr>
              <a:t>//   ...</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Run Floyd-</a:t>
            </a:r>
            <a:r>
              <a:rPr lang="en-CA" sz="1600" dirty="0" err="1" smtClean="0">
                <a:latin typeface="Consolas" pitchFamily="49" charset="0"/>
                <a:cs typeface="Consolas" pitchFamily="49" charset="0"/>
              </a:rPr>
              <a:t>Warshall</a:t>
            </a:r>
            <a:endParaRPr lang="en-CA" sz="1600" dirty="0">
              <a:latin typeface="Consolas" pitchFamily="49" charset="0"/>
              <a:cs typeface="Consolas" pitchFamily="49" charset="0"/>
            </a:endParaRPr>
          </a:p>
          <a:p>
            <a:r>
              <a:rPr lang="en-CA" sz="1600" dirty="0" smtClean="0">
                <a:latin typeface="Consolas" pitchFamily="49" charset="0"/>
                <a:cs typeface="Consolas" pitchFamily="49" charset="0"/>
              </a:rPr>
              <a:t>for (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k = 0; k &lt; </a:t>
            </a:r>
            <a:r>
              <a:rPr lang="en-CA" sz="1600" dirty="0" err="1" smtClean="0">
                <a:latin typeface="Consolas" pitchFamily="49" charset="0"/>
                <a:cs typeface="Consolas" pitchFamily="49" charset="0"/>
              </a:rPr>
              <a:t>num_vertices</a:t>
            </a:r>
            <a:r>
              <a:rPr lang="en-CA" sz="1600" dirty="0" smtClean="0">
                <a:latin typeface="Consolas" pitchFamily="49" charset="0"/>
                <a:cs typeface="Consolas" pitchFamily="49" charset="0"/>
              </a:rPr>
              <a:t>; ++k ) {</a:t>
            </a:r>
          </a:p>
          <a:p>
            <a:r>
              <a:rPr lang="en-CA" sz="1600" dirty="0" smtClean="0">
                <a:latin typeface="Consolas" pitchFamily="49" charset="0"/>
                <a:cs typeface="Consolas" pitchFamily="49" charset="0"/>
              </a:rPr>
              <a:t>    for (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0;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&lt; </a:t>
            </a:r>
            <a:r>
              <a:rPr lang="en-CA" sz="1600" dirty="0" err="1" smtClean="0">
                <a:latin typeface="Consolas" pitchFamily="49" charset="0"/>
                <a:cs typeface="Consolas" pitchFamily="49" charset="0"/>
              </a:rPr>
              <a:t>num_vertices</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a:t>
            </a:r>
          </a:p>
          <a:p>
            <a:r>
              <a:rPr lang="en-CA" sz="1600" dirty="0">
                <a:latin typeface="Consolas" pitchFamily="49" charset="0"/>
                <a:cs typeface="Consolas" pitchFamily="49" charset="0"/>
              </a:rPr>
              <a:t> </a:t>
            </a:r>
            <a:r>
              <a:rPr lang="en-CA" sz="1600" dirty="0" smtClean="0">
                <a:latin typeface="Consolas" pitchFamily="49" charset="0"/>
                <a:cs typeface="Consolas" pitchFamily="49" charset="0"/>
              </a:rPr>
              <a:t>       for (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j = 0; j &lt; </a:t>
            </a:r>
            <a:r>
              <a:rPr lang="en-CA" sz="1600" dirty="0" err="1" smtClean="0">
                <a:latin typeface="Consolas" pitchFamily="49" charset="0"/>
                <a:cs typeface="Consolas" pitchFamily="49" charset="0"/>
              </a:rPr>
              <a:t>num_vertices</a:t>
            </a:r>
            <a:r>
              <a:rPr lang="en-CA" sz="1600" dirty="0" smtClean="0">
                <a:latin typeface="Consolas" pitchFamily="49" charset="0"/>
                <a:cs typeface="Consolas" pitchFamily="49" charset="0"/>
              </a:rPr>
              <a:t>; ++j ) {</a:t>
            </a:r>
          </a:p>
          <a:p>
            <a:r>
              <a:rPr lang="en-CA" sz="1600" dirty="0">
                <a:latin typeface="Consolas" pitchFamily="49" charset="0"/>
                <a:cs typeface="Consolas" pitchFamily="49" charset="0"/>
              </a:rPr>
              <a:t> </a:t>
            </a:r>
            <a:r>
              <a:rPr lang="en-CA" sz="1600" dirty="0" smtClean="0">
                <a:latin typeface="Consolas" pitchFamily="49" charset="0"/>
                <a:cs typeface="Consolas" pitchFamily="49" charset="0"/>
              </a:rPr>
              <a:t>           if ( d[</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][j] &gt; d[</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][k] + d[k][j] ) {</a:t>
            </a:r>
          </a:p>
          <a:p>
            <a:r>
              <a:rPr lang="en-CA" sz="1600" dirty="0">
                <a:solidFill>
                  <a:srgbClr val="FF0000"/>
                </a:solidFill>
                <a:latin typeface="Consolas" pitchFamily="49" charset="0"/>
                <a:cs typeface="Consolas" pitchFamily="49" charset="0"/>
              </a:rPr>
              <a:t> </a:t>
            </a:r>
            <a:r>
              <a:rPr lang="en-CA" sz="1600" dirty="0" smtClean="0">
                <a:solidFill>
                  <a:srgbClr val="FF0000"/>
                </a:solidFill>
                <a:latin typeface="Consolas" pitchFamily="49" charset="0"/>
                <a:cs typeface="Consolas" pitchFamily="49" charset="0"/>
              </a:rPr>
              <a:t>               p[</a:t>
            </a:r>
            <a:r>
              <a:rPr lang="en-CA" sz="1600" dirty="0" err="1" smtClean="0">
                <a:solidFill>
                  <a:srgbClr val="FF0000"/>
                </a:solidFill>
                <a:latin typeface="Consolas" pitchFamily="49" charset="0"/>
                <a:cs typeface="Consolas" pitchFamily="49" charset="0"/>
              </a:rPr>
              <a:t>i</a:t>
            </a:r>
            <a:r>
              <a:rPr lang="en-CA" sz="1600" dirty="0" smtClean="0">
                <a:solidFill>
                  <a:srgbClr val="FF0000"/>
                </a:solidFill>
                <a:latin typeface="Consolas" pitchFamily="49" charset="0"/>
                <a:cs typeface="Consolas" pitchFamily="49" charset="0"/>
              </a:rPr>
              <a:t>][j] = p[</a:t>
            </a:r>
            <a:r>
              <a:rPr lang="en-CA" sz="1600" dirty="0" err="1" smtClean="0">
                <a:solidFill>
                  <a:srgbClr val="FF0000"/>
                </a:solidFill>
                <a:latin typeface="Consolas" pitchFamily="49" charset="0"/>
                <a:cs typeface="Consolas" pitchFamily="49" charset="0"/>
              </a:rPr>
              <a:t>i</a:t>
            </a:r>
            <a:r>
              <a:rPr lang="en-CA" sz="1600" dirty="0" smtClean="0">
                <a:solidFill>
                  <a:srgbClr val="FF0000"/>
                </a:solidFill>
                <a:latin typeface="Consolas" pitchFamily="49" charset="0"/>
                <a:cs typeface="Consolas" pitchFamily="49" charset="0"/>
              </a:rPr>
              <a:t>][k];</a:t>
            </a:r>
          </a:p>
          <a:p>
            <a:r>
              <a:rPr lang="en-CA" sz="1600" dirty="0">
                <a:latin typeface="Consolas" pitchFamily="49" charset="0"/>
                <a:cs typeface="Consolas" pitchFamily="49" charset="0"/>
              </a:rPr>
              <a:t> </a:t>
            </a:r>
            <a:r>
              <a:rPr lang="en-CA" sz="1600" dirty="0" smtClean="0">
                <a:latin typeface="Consolas" pitchFamily="49" charset="0"/>
                <a:cs typeface="Consolas" pitchFamily="49" charset="0"/>
              </a:rPr>
              <a:t>               d[</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][j] = d[</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][k] + d[k][j];</a:t>
            </a:r>
          </a:p>
          <a:p>
            <a:r>
              <a:rPr lang="en-CA" sz="1600" dirty="0">
                <a:latin typeface="Consolas" pitchFamily="49" charset="0"/>
                <a:cs typeface="Consolas" pitchFamily="49" charset="0"/>
              </a:rPr>
              <a:t> </a:t>
            </a:r>
            <a:r>
              <a:rPr lang="en-CA" sz="1600" dirty="0" smtClean="0">
                <a:latin typeface="Consolas" pitchFamily="49" charset="0"/>
                <a:cs typeface="Consolas" pitchFamily="49" charset="0"/>
              </a:rPr>
              <a:t>           }</a:t>
            </a:r>
          </a:p>
          <a:p>
            <a:r>
              <a:rPr lang="en-CA" sz="1600" dirty="0" smtClean="0">
                <a:latin typeface="Consolas" pitchFamily="49" charset="0"/>
                <a:cs typeface="Consolas" pitchFamily="49" charset="0"/>
              </a:rPr>
              <a:t>        }</a:t>
            </a:r>
          </a:p>
          <a:p>
            <a:r>
              <a:rPr lang="en-CA" sz="1600" dirty="0">
                <a:latin typeface="Consolas" pitchFamily="49" charset="0"/>
                <a:cs typeface="Consolas" pitchFamily="49" charset="0"/>
              </a:rPr>
              <a:t> </a:t>
            </a:r>
            <a:r>
              <a:rPr lang="en-CA" sz="1600" dirty="0" smtClean="0">
                <a:latin typeface="Consolas" pitchFamily="49" charset="0"/>
                <a:cs typeface="Consolas" pitchFamily="49" charset="0"/>
              </a:rPr>
              <a:t>   }</a:t>
            </a:r>
          </a:p>
          <a:p>
            <a:r>
              <a:rPr lang="en-CA" sz="1600" dirty="0">
                <a:latin typeface="Consolas" pitchFamily="49" charset="0"/>
                <a:cs typeface="Consolas" pitchFamily="49" charset="0"/>
              </a:rPr>
              <a:t>}</a:t>
            </a:r>
          </a:p>
        </p:txBody>
      </p:sp>
      <p:graphicFrame>
        <p:nvGraphicFramePr>
          <p:cNvPr id="91137" name="Object 6"/>
          <p:cNvGraphicFramePr>
            <a:graphicFrameLocks noChangeAspect="1"/>
          </p:cNvGraphicFramePr>
          <p:nvPr/>
        </p:nvGraphicFramePr>
        <p:xfrm>
          <a:off x="3839840" y="1988840"/>
          <a:ext cx="1092200" cy="436563"/>
        </p:xfrm>
        <a:graphic>
          <a:graphicData uri="http://schemas.openxmlformats.org/presentationml/2006/ole">
            <mc:AlternateContent xmlns:mc="http://schemas.openxmlformats.org/markup-compatibility/2006">
              <mc:Choice xmlns:v="urn:schemas-microsoft-com:vml" Requires="v">
                <p:oleObj spid="_x0000_s91138" name="Equation" r:id="rId3" imgW="571320" imgH="228600" progId="Equation.DSMT4">
                  <p:embed/>
                </p:oleObj>
              </mc:Choice>
              <mc:Fallback>
                <p:oleObj name="Equation" r:id="rId3" imgW="571320" imgH="2286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9840" y="1988840"/>
                        <a:ext cx="1092200"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In our original example, initially, the next node is exactly that:</a:t>
            </a:r>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r>
              <a:rPr lang="en-CA" dirty="0" smtClean="0"/>
              <a:t>	This would define our</a:t>
            </a:r>
            <a:br>
              <a:rPr lang="en-CA" dirty="0" smtClean="0"/>
            </a:br>
            <a:r>
              <a:rPr lang="en-CA" dirty="0" smtClean="0"/>
              <a:t>matrix </a:t>
            </a:r>
            <a:r>
              <a:rPr lang="en-CA" b="1" dirty="0" smtClean="0">
                <a:latin typeface="Times New Roman" pitchFamily="18" charset="0"/>
                <a:cs typeface="Times New Roman" pitchFamily="18" charset="0"/>
              </a:rPr>
              <a:t>P</a:t>
            </a:r>
            <a:r>
              <a:rPr lang="en-CA" dirty="0" smtClean="0">
                <a:latin typeface="Times New Roman" pitchFamily="18" charset="0"/>
                <a:cs typeface="Times New Roman" pitchFamily="18" charset="0"/>
              </a:rPr>
              <a:t> = (</a:t>
            </a:r>
            <a:r>
              <a:rPr lang="en-CA" i="1" dirty="0" err="1" smtClean="0">
                <a:latin typeface="Times New Roman" pitchFamily="18" charset="0"/>
                <a:cs typeface="Times New Roman" pitchFamily="18" charset="0"/>
              </a:rPr>
              <a:t>p</a:t>
            </a:r>
            <a:r>
              <a:rPr lang="en-CA" i="1" baseline="-25000" dirty="0" err="1" smtClean="0">
                <a:latin typeface="Times New Roman" pitchFamily="18" charset="0"/>
                <a:cs typeface="Times New Roman" pitchFamily="18" charset="0"/>
              </a:rPr>
              <a:t>ij</a:t>
            </a:r>
            <a:r>
              <a:rPr lang="en-CA" dirty="0" smtClean="0"/>
              <a:t>)</a:t>
            </a:r>
            <a:endParaRPr lang="en-CA"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2029403"/>
            <a:ext cx="5073463" cy="4833679"/>
          </a:xfrm>
          <a:prstGeom prst="rect">
            <a:avLst/>
          </a:prstGeom>
          <a:noFill/>
        </p:spPr>
      </p:pic>
      <p:graphicFrame>
        <p:nvGraphicFramePr>
          <p:cNvPr id="6" name="Object 5"/>
          <p:cNvGraphicFramePr>
            <a:graphicFrameLocks noChangeAspect="1"/>
          </p:cNvGraphicFramePr>
          <p:nvPr/>
        </p:nvGraphicFramePr>
        <p:xfrm>
          <a:off x="1179513" y="2060575"/>
          <a:ext cx="1970087" cy="1901825"/>
        </p:xfrm>
        <a:graphic>
          <a:graphicData uri="http://schemas.openxmlformats.org/presentationml/2006/ole">
            <mc:AlternateContent xmlns:mc="http://schemas.openxmlformats.org/markup-compatibility/2006">
              <mc:Choice xmlns:v="urn:schemas-microsoft-com:vml" Requires="v">
                <p:oleObj spid="_x0000_s74755" name="Equation" r:id="rId4" imgW="1104840" imgH="1066680" progId="Equation.DSMT4">
                  <p:embed/>
                </p:oleObj>
              </mc:Choice>
              <mc:Fallback>
                <p:oleObj name="Equation" r:id="rId4" imgW="1104840" imgH="106668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9513" y="2060575"/>
                        <a:ext cx="1970087"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79" name="Object 3"/>
          <p:cNvGraphicFramePr>
            <a:graphicFrameLocks noChangeAspect="1"/>
          </p:cNvGraphicFramePr>
          <p:nvPr/>
        </p:nvGraphicFramePr>
        <p:xfrm>
          <a:off x="1179513" y="2060575"/>
          <a:ext cx="1970087" cy="1901825"/>
        </p:xfrm>
        <a:graphic>
          <a:graphicData uri="http://schemas.openxmlformats.org/presentationml/2006/ole">
            <mc:AlternateContent xmlns:mc="http://schemas.openxmlformats.org/markup-compatibility/2006">
              <mc:Choice xmlns:v="urn:schemas-microsoft-com:vml" Requires="v">
                <p:oleObj spid="_x0000_s75780" name="Equation" r:id="rId3" imgW="1104840" imgH="1066680" progId="Equation.DSMT4">
                  <p:embed/>
                </p:oleObj>
              </mc:Choice>
              <mc:Fallback>
                <p:oleObj name="Equation" r:id="rId3" imgW="1104840" imgH="1066680" progId="Equation.DSMT4">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513" y="2060575"/>
                        <a:ext cx="1970087"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first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1</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endParaRPr lang="en-CA" baseline="-25000"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There are two shorter paths:</a:t>
            </a:r>
            <a:br>
              <a:rPr lang="en-CA" dirty="0" smtClean="0"/>
            </a:br>
            <a:r>
              <a:rPr lang="en-CA" dirty="0" smtClean="0"/>
              <a:t>    </a:t>
            </a:r>
            <a:r>
              <a:rPr lang="en-CA" dirty="0" smtClean="0">
                <a:latin typeface="Times New Roman" pitchFamily="18" charset="0"/>
                <a:cs typeface="Times New Roman" pitchFamily="18" charset="0"/>
              </a:rPr>
              <a:t>(3, 2) </a:t>
            </a:r>
            <a:r>
              <a:rPr lang="en-CA" dirty="0" smtClean="0"/>
              <a:t>→</a:t>
            </a:r>
            <a:r>
              <a:rPr lang="en-CA" dirty="0" smtClean="0">
                <a:latin typeface="Times New Roman" pitchFamily="18" charset="0"/>
                <a:cs typeface="Times New Roman" pitchFamily="18" charset="0"/>
              </a:rPr>
              <a:t> (3, 1, 2)</a:t>
            </a:r>
          </a:p>
          <a:p>
            <a:pPr>
              <a:buNone/>
            </a:pPr>
            <a:r>
              <a:rPr lang="en-CA" dirty="0" smtClean="0">
                <a:latin typeface="Times New Roman" pitchFamily="18" charset="0"/>
                <a:cs typeface="Times New Roman" pitchFamily="18" charset="0"/>
              </a:rPr>
              <a:t>		    0.554 &gt; 0.245 + 0.100  </a:t>
            </a:r>
            <a:br>
              <a:rPr lang="en-CA" dirty="0" smtClean="0">
                <a:latin typeface="Times New Roman" pitchFamily="18" charset="0"/>
                <a:cs typeface="Times New Roman" pitchFamily="18" charset="0"/>
              </a:rPr>
            </a:br>
            <a:r>
              <a:rPr lang="en-CA" dirty="0" smtClean="0">
                <a:latin typeface="Times New Roman" pitchFamily="18" charset="0"/>
                <a:cs typeface="Times New Roman" pitchFamily="18" charset="0"/>
              </a:rPr>
              <a:t>    (3, 5) </a:t>
            </a:r>
            <a:r>
              <a:rPr lang="en-CA" dirty="0" smtClean="0"/>
              <a:t>→</a:t>
            </a:r>
            <a:r>
              <a:rPr lang="en-CA" dirty="0" smtClean="0">
                <a:latin typeface="Times New Roman" pitchFamily="18" charset="0"/>
                <a:cs typeface="Times New Roman" pitchFamily="18" charset="0"/>
              </a:rPr>
              <a:t> (3, 1, 5)</a:t>
            </a:r>
          </a:p>
          <a:p>
            <a:pPr>
              <a:buNone/>
            </a:pPr>
            <a:r>
              <a:rPr lang="en-CA" dirty="0" smtClean="0">
                <a:latin typeface="Times New Roman" pitchFamily="18" charset="0"/>
                <a:cs typeface="Times New Roman" pitchFamily="18" charset="0"/>
              </a:rPr>
              <a:t>		    0.931 &gt; 0.245 + 0.277</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5" cstate="print"/>
          <a:stretch>
            <a:fillRect/>
          </a:stretch>
        </p:blipFill>
        <p:spPr bwMode="auto">
          <a:xfrm>
            <a:off x="4034645" y="2029403"/>
            <a:ext cx="5073463" cy="4833679"/>
          </a:xfrm>
          <a:prstGeom prst="rect">
            <a:avLst/>
          </a:prstGeom>
          <a:noFill/>
        </p:spPr>
      </p:pic>
      <p:sp>
        <p:nvSpPr>
          <p:cNvPr id="9" name="Oval 8"/>
          <p:cNvSpPr/>
          <p:nvPr/>
        </p:nvSpPr>
        <p:spPr>
          <a:xfrm>
            <a:off x="1547664" y="2769777"/>
            <a:ext cx="443860"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endParaRPr>
          </a:p>
        </p:txBody>
      </p:sp>
      <p:sp>
        <p:nvSpPr>
          <p:cNvPr id="10" name="Oval 9"/>
          <p:cNvSpPr/>
          <p:nvPr/>
        </p:nvSpPr>
        <p:spPr>
          <a:xfrm>
            <a:off x="2666625" y="2780928"/>
            <a:ext cx="443860"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4" name="Object 4"/>
          <p:cNvGraphicFramePr>
            <a:graphicFrameLocks noChangeAspect="1"/>
          </p:cNvGraphicFramePr>
          <p:nvPr/>
        </p:nvGraphicFramePr>
        <p:xfrm>
          <a:off x="1179513" y="2060575"/>
          <a:ext cx="1970087" cy="1901825"/>
        </p:xfrm>
        <a:graphic>
          <a:graphicData uri="http://schemas.openxmlformats.org/presentationml/2006/ole">
            <mc:AlternateContent xmlns:mc="http://schemas.openxmlformats.org/markup-compatibility/2006">
              <mc:Choice xmlns:v="urn:schemas-microsoft-com:vml" Requires="v">
                <p:oleObj spid="_x0000_s76805" name="Equation" r:id="rId3" imgW="1104840" imgH="1066680" progId="Equation.DSMT4">
                  <p:embed/>
                </p:oleObj>
              </mc:Choice>
              <mc:Fallback>
                <p:oleObj name="Equation" r:id="rId3" imgW="1104840" imgH="1066680" progId="Equation.DSMT4">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513" y="2060575"/>
                        <a:ext cx="1970087"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first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1</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endParaRPr lang="en-CA" baseline="-25000"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We update each of these</a:t>
            </a:r>
            <a:endParaRPr lang="en-CA"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5" cstate="print"/>
          <a:stretch>
            <a:fillRect/>
          </a:stretch>
        </p:blipFill>
        <p:spPr bwMode="auto">
          <a:xfrm>
            <a:off x="4034645" y="2029403"/>
            <a:ext cx="5073463" cy="4833679"/>
          </a:xfrm>
          <a:prstGeom prst="rect">
            <a:avLst/>
          </a:prstGeom>
          <a:noFill/>
        </p:spPr>
      </p:pic>
      <p:sp>
        <p:nvSpPr>
          <p:cNvPr id="7" name="Oval 6"/>
          <p:cNvSpPr/>
          <p:nvPr/>
        </p:nvSpPr>
        <p:spPr>
          <a:xfrm>
            <a:off x="1547664" y="2769777"/>
            <a:ext cx="443860"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endParaRPr>
          </a:p>
        </p:txBody>
      </p:sp>
      <p:sp>
        <p:nvSpPr>
          <p:cNvPr id="8" name="Oval 7"/>
          <p:cNvSpPr/>
          <p:nvPr/>
        </p:nvSpPr>
        <p:spPr>
          <a:xfrm>
            <a:off x="2666625" y="2780928"/>
            <a:ext cx="443860"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After all the steps, we end up with the matrix </a:t>
            </a:r>
            <a:r>
              <a:rPr lang="en-CA" b="1" i="1" dirty="0" smtClean="0">
                <a:latin typeface="Times New Roman" pitchFamily="18" charset="0"/>
                <a:cs typeface="Times New Roman" pitchFamily="18" charset="0"/>
              </a:rPr>
              <a:t>P</a:t>
            </a:r>
            <a:r>
              <a:rPr lang="en-CA" i="1" dirty="0" smtClean="0">
                <a:latin typeface="Times New Roman" pitchFamily="18" charset="0"/>
                <a:cs typeface="Times New Roman" pitchFamily="18" charset="0"/>
              </a:rPr>
              <a:t> = </a:t>
            </a:r>
            <a:r>
              <a:rPr lang="en-CA" dirty="0" smtClean="0">
                <a:latin typeface="Times New Roman" pitchFamily="18" charset="0"/>
                <a:cs typeface="Times New Roman" pitchFamily="18" charset="0"/>
              </a:rPr>
              <a:t>(</a:t>
            </a:r>
            <a:r>
              <a:rPr lang="en-CA" i="1" dirty="0" err="1" smtClean="0">
                <a:latin typeface="Times New Roman" pitchFamily="18" charset="0"/>
                <a:cs typeface="Times New Roman" pitchFamily="18" charset="0"/>
              </a:rPr>
              <a:t>p</a:t>
            </a:r>
            <a:r>
              <a:rPr lang="en-CA" i="1" baseline="-25000" dirty="0" err="1" smtClean="0">
                <a:latin typeface="Times New Roman" pitchFamily="18" charset="0"/>
                <a:cs typeface="Times New Roman" pitchFamily="18" charset="0"/>
              </a:rPr>
              <a:t>i,j</a:t>
            </a:r>
            <a:r>
              <a:rPr lang="en-CA" dirty="0" smtClean="0">
                <a:latin typeface="Times New Roman" pitchFamily="18" charset="0"/>
                <a:cs typeface="Times New Roman" pitchFamily="18" charset="0"/>
              </a:rPr>
              <a:t>)</a:t>
            </a:r>
            <a:r>
              <a:rPr lang="en-CA" dirty="0" smtClean="0"/>
              <a:t>:</a:t>
            </a: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2029403"/>
            <a:ext cx="5073463" cy="4833679"/>
          </a:xfrm>
          <a:prstGeom prst="rect">
            <a:avLst/>
          </a:prstGeom>
          <a:noFill/>
        </p:spPr>
      </p:pic>
      <p:graphicFrame>
        <p:nvGraphicFramePr>
          <p:cNvPr id="6" name="Object 5"/>
          <p:cNvGraphicFramePr>
            <a:graphicFrameLocks noChangeAspect="1"/>
          </p:cNvGraphicFramePr>
          <p:nvPr/>
        </p:nvGraphicFramePr>
        <p:xfrm>
          <a:off x="1181100" y="2060575"/>
          <a:ext cx="1968500" cy="1901825"/>
        </p:xfrm>
        <a:graphic>
          <a:graphicData uri="http://schemas.openxmlformats.org/presentationml/2006/ole">
            <mc:AlternateContent xmlns:mc="http://schemas.openxmlformats.org/markup-compatibility/2006">
              <mc:Choice xmlns:v="urn:schemas-microsoft-com:vml" Requires="v">
                <p:oleObj spid="_x0000_s77827" name="Equation" r:id="rId4" imgW="1104840" imgH="1066680" progId="Equation.DSMT4">
                  <p:embed/>
                </p:oleObj>
              </mc:Choice>
              <mc:Fallback>
                <p:oleObj name="Equation" r:id="rId4" imgW="11048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1100" y="2060575"/>
                        <a:ext cx="1968500"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51" name="Object 2"/>
          <p:cNvGraphicFramePr>
            <a:graphicFrameLocks noChangeAspect="1"/>
          </p:cNvGraphicFramePr>
          <p:nvPr/>
        </p:nvGraphicFramePr>
        <p:xfrm>
          <a:off x="1181100" y="2060575"/>
          <a:ext cx="1968500" cy="1901825"/>
        </p:xfrm>
        <a:graphic>
          <a:graphicData uri="http://schemas.openxmlformats.org/presentationml/2006/ole">
            <mc:AlternateContent xmlns:mc="http://schemas.openxmlformats.org/markup-compatibility/2006">
              <mc:Choice xmlns:v="urn:schemas-microsoft-com:vml" Requires="v">
                <p:oleObj spid="_x0000_s78852" name="Equation" r:id="rId3" imgW="1104840" imgH="1066680" progId="Equation.DSMT4">
                  <p:embed/>
                </p:oleObj>
              </mc:Choice>
              <mc:Fallback>
                <p:oleObj name="Equation" r:id="rId3" imgW="1104840" imgH="10666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100" y="2060575"/>
                        <a:ext cx="1968500"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These are all the adjacent edges that are still the shortest distance</a:t>
            </a:r>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r>
              <a:rPr lang="en-CA" dirty="0" smtClean="0"/>
              <a:t>	For each of these, </a:t>
            </a:r>
            <a:r>
              <a:rPr lang="en-CA" i="1" dirty="0" err="1" smtClean="0">
                <a:latin typeface="Times New Roman" pitchFamily="18" charset="0"/>
                <a:cs typeface="Times New Roman" pitchFamily="18" charset="0"/>
              </a:rPr>
              <a:t>p</a:t>
            </a:r>
            <a:r>
              <a:rPr lang="en-CA" i="1" baseline="-25000" dirty="0" err="1" smtClean="0">
                <a:latin typeface="Times New Roman" pitchFamily="18" charset="0"/>
                <a:cs typeface="Times New Roman" pitchFamily="18" charset="0"/>
              </a:rPr>
              <a:t>i,j</a:t>
            </a:r>
            <a:r>
              <a:rPr lang="en-CA" dirty="0" smtClean="0">
                <a:latin typeface="Times New Roman" pitchFamily="18" charset="0"/>
                <a:cs typeface="Times New Roman" pitchFamily="18" charset="0"/>
              </a:rPr>
              <a:t> = </a:t>
            </a:r>
            <a:r>
              <a:rPr lang="en-CA" i="1" dirty="0" smtClean="0">
                <a:latin typeface="Times New Roman" pitchFamily="18" charset="0"/>
                <a:cs typeface="Times New Roman" pitchFamily="18" charset="0"/>
              </a:rPr>
              <a:t>j</a:t>
            </a:r>
            <a:endParaRPr lang="en-CA" dirty="0" smtClean="0">
              <a:latin typeface="Times New Roman" pitchFamily="18" charset="0"/>
              <a:cs typeface="Times New Roman" pitchFamily="18" charset="0"/>
            </a:endParaRPr>
          </a:p>
          <a:p>
            <a:pPr>
              <a:buNone/>
            </a:pPr>
            <a:endParaRPr lang="en-CA" dirty="0" smtClean="0"/>
          </a:p>
          <a:p>
            <a:pPr>
              <a:buNone/>
            </a:pPr>
            <a:r>
              <a:rPr lang="en-CA" dirty="0" smtClean="0"/>
              <a:t>	In all cases, the shortest distance</a:t>
            </a:r>
            <a:br>
              <a:rPr lang="en-CA" dirty="0" smtClean="0"/>
            </a:br>
            <a:r>
              <a:rPr lang="en-CA" dirty="0" smtClean="0"/>
              <a:t>from vertex </a:t>
            </a:r>
            <a:r>
              <a:rPr lang="en-CA" dirty="0" smtClean="0">
                <a:latin typeface="Times New Roman" pitchFamily="18" charset="0"/>
                <a:cs typeface="Times New Roman" pitchFamily="18" charset="0"/>
              </a:rPr>
              <a:t>0</a:t>
            </a:r>
            <a:r>
              <a:rPr lang="en-CA" dirty="0" smtClean="0"/>
              <a:t> is the direct edge</a:t>
            </a:r>
            <a:endParaRPr lang="en-CA" dirty="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4" descr="C:\Users\dwharder\Desktop\k2.png"/>
          <p:cNvPicPr>
            <a:picLocks noChangeAspect="1" noChangeArrowheads="1"/>
          </p:cNvPicPr>
          <p:nvPr/>
        </p:nvPicPr>
        <p:blipFill>
          <a:blip r:embed="rId5" cstate="print"/>
          <a:stretch>
            <a:fillRect/>
          </a:stretch>
        </p:blipFill>
        <p:spPr bwMode="auto">
          <a:xfrm>
            <a:off x="4034645" y="2029403"/>
            <a:ext cx="5073463" cy="4833679"/>
          </a:xfrm>
          <a:prstGeom prst="rect">
            <a:avLst/>
          </a:prstGeom>
          <a:noFill/>
        </p:spPr>
      </p:pic>
      <p:sp>
        <p:nvSpPr>
          <p:cNvPr id="7" name="Oval 6"/>
          <p:cNvSpPr/>
          <p:nvPr/>
        </p:nvSpPr>
        <p:spPr>
          <a:xfrm>
            <a:off x="1536513" y="2049697"/>
            <a:ext cx="443860"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8" name="Oval 7"/>
          <p:cNvSpPr/>
          <p:nvPr/>
        </p:nvSpPr>
        <p:spPr>
          <a:xfrm>
            <a:off x="1907043" y="2049697"/>
            <a:ext cx="443860"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9" name="Oval 8"/>
          <p:cNvSpPr/>
          <p:nvPr/>
        </p:nvSpPr>
        <p:spPr>
          <a:xfrm>
            <a:off x="2277573" y="2049697"/>
            <a:ext cx="443860"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10" name="Oval 9"/>
          <p:cNvSpPr/>
          <p:nvPr/>
        </p:nvSpPr>
        <p:spPr>
          <a:xfrm>
            <a:off x="2648103" y="2049697"/>
            <a:ext cx="443860"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11" name="Oval 10"/>
          <p:cNvSpPr/>
          <p:nvPr/>
        </p:nvSpPr>
        <p:spPr>
          <a:xfrm>
            <a:off x="1918855" y="2421835"/>
            <a:ext cx="443860" cy="432048"/>
          </a:xfrm>
          <a:prstGeom prst="ellipse">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12" name="Oval 11"/>
          <p:cNvSpPr/>
          <p:nvPr/>
        </p:nvSpPr>
        <p:spPr>
          <a:xfrm>
            <a:off x="2289385" y="2421835"/>
            <a:ext cx="443860" cy="432048"/>
          </a:xfrm>
          <a:prstGeom prst="ellipse">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13" name="Oval 12"/>
          <p:cNvSpPr/>
          <p:nvPr/>
        </p:nvSpPr>
        <p:spPr>
          <a:xfrm>
            <a:off x="2290046" y="2804177"/>
            <a:ext cx="443860"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14" name="Oval 13"/>
          <p:cNvSpPr/>
          <p:nvPr/>
        </p:nvSpPr>
        <p:spPr>
          <a:xfrm>
            <a:off x="2666339" y="3146070"/>
            <a:ext cx="443860"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15" name="Oval 14"/>
          <p:cNvSpPr/>
          <p:nvPr/>
        </p:nvSpPr>
        <p:spPr>
          <a:xfrm>
            <a:off x="1553713" y="3534461"/>
            <a:ext cx="443860"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latin typeface="Arial" charset="0"/>
                <a:cs typeface="Arial" charset="0"/>
              </a:rPr>
              <a:t>Problem</a:t>
            </a:r>
            <a:endParaRPr lang="en-US" sz="4400"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Question:  for the worst case, can we find a                     algorithm?</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We will look at the Floyd-</a:t>
            </a:r>
            <a:r>
              <a:rPr lang="en-US" dirty="0" err="1" smtClean="0">
                <a:latin typeface="Arial" charset="0"/>
                <a:cs typeface="Arial" charset="0"/>
              </a:rPr>
              <a:t>Warshall</a:t>
            </a:r>
            <a:r>
              <a:rPr lang="en-US" dirty="0" smtClean="0">
                <a:latin typeface="Arial" charset="0"/>
                <a:cs typeface="Arial" charset="0"/>
              </a:rPr>
              <a:t> algorithm</a:t>
            </a:r>
          </a:p>
        </p:txBody>
      </p:sp>
      <p:sp>
        <p:nvSpPr>
          <p:cNvPr id="7172"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5.1.1</a:t>
            </a:r>
          </a:p>
        </p:txBody>
      </p:sp>
      <p:sp>
        <p:nvSpPr>
          <p:cNvPr id="5" name="Footer Placeholder 4"/>
          <p:cNvSpPr>
            <a:spLocks noGrp="1"/>
          </p:cNvSpPr>
          <p:nvPr>
            <p:ph type="ftr" sz="quarter" idx="10"/>
          </p:nvPr>
        </p:nvSpPr>
        <p:spPr/>
        <p:txBody>
          <a:bodyPr/>
          <a:lstStyle/>
          <a:p>
            <a:pPr>
              <a:defRPr/>
            </a:pPr>
            <a:r>
              <a:rPr lang="en-CA" smtClean="0"/>
              <a:t>All-pairs Shortest Path</a:t>
            </a:r>
            <a:endParaRPr lang="en-CA" dirty="0"/>
          </a:p>
        </p:txBody>
      </p:sp>
      <p:graphicFrame>
        <p:nvGraphicFramePr>
          <p:cNvPr id="7174" name="Object 6"/>
          <p:cNvGraphicFramePr>
            <a:graphicFrameLocks noChangeAspect="1"/>
          </p:cNvGraphicFramePr>
          <p:nvPr/>
        </p:nvGraphicFramePr>
        <p:xfrm>
          <a:off x="5774102" y="1523532"/>
          <a:ext cx="1384200" cy="581398"/>
        </p:xfrm>
        <a:graphic>
          <a:graphicData uri="http://schemas.openxmlformats.org/presentationml/2006/ole">
            <mc:AlternateContent xmlns:mc="http://schemas.openxmlformats.org/markup-compatibility/2006">
              <mc:Choice xmlns:v="urn:schemas-microsoft-com:vml" Requires="v">
                <p:oleObj spid="_x0000_s7175" name="Equation" r:id="rId4" imgW="723600" imgH="304560" progId="Equation.DSMT4">
                  <p:embed/>
                </p:oleObj>
              </mc:Choice>
              <mc:Fallback>
                <p:oleObj name="Equation" r:id="rId4" imgW="723600" imgH="30456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4102" y="1523532"/>
                        <a:ext cx="1384200" cy="5813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a:xfrm>
            <a:off x="457200" y="1600200"/>
            <a:ext cx="8507288" cy="4525963"/>
          </a:xfrm>
        </p:spPr>
        <p:txBody>
          <a:bodyPr/>
          <a:lstStyle/>
          <a:p>
            <a:pPr>
              <a:buNone/>
            </a:pPr>
            <a:r>
              <a:rPr lang="en-CA" dirty="0" smtClean="0"/>
              <a:t>	From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2</a:t>
            </a:r>
            <a:r>
              <a:rPr lang="en-CA" dirty="0" smtClean="0"/>
              <a:t>,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2,3</a:t>
            </a:r>
            <a:r>
              <a:rPr lang="en-CA" dirty="0" smtClean="0">
                <a:latin typeface="Times New Roman" pitchFamily="18" charset="0"/>
                <a:cs typeface="Times New Roman" pitchFamily="18" charset="0"/>
              </a:rPr>
              <a:t> = 3</a:t>
            </a:r>
            <a:r>
              <a:rPr lang="en-CA" dirty="0" smtClean="0"/>
              <a:t> and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2,4</a:t>
            </a:r>
            <a:r>
              <a:rPr lang="en-CA" dirty="0" smtClean="0">
                <a:latin typeface="Times New Roman" pitchFamily="18" charset="0"/>
                <a:cs typeface="Times New Roman" pitchFamily="18" charset="0"/>
              </a:rPr>
              <a:t> = 4</a:t>
            </a:r>
            <a:r>
              <a:rPr lang="en-CA" dirty="0" smtClean="0"/>
              <a:t>; we go directly to vertices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3</a:t>
            </a:r>
            <a:r>
              <a:rPr lang="en-CA" dirty="0" smtClean="0"/>
              <a:t> and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4</a:t>
            </a: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r>
              <a:rPr lang="en-CA" dirty="0" smtClean="0"/>
              <a:t>	But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2,1</a:t>
            </a:r>
            <a:r>
              <a:rPr lang="en-CA" dirty="0" smtClean="0">
                <a:latin typeface="Times New Roman" pitchFamily="18" charset="0"/>
                <a:cs typeface="Times New Roman" pitchFamily="18" charset="0"/>
              </a:rPr>
              <a:t> = 3 </a:t>
            </a:r>
            <a:r>
              <a:rPr lang="en-CA" dirty="0" smtClean="0"/>
              <a:t>and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3,1</a:t>
            </a:r>
            <a:r>
              <a:rPr lang="en-CA" dirty="0" smtClean="0">
                <a:latin typeface="Times New Roman" pitchFamily="18" charset="0"/>
                <a:cs typeface="Times New Roman" pitchFamily="18" charset="0"/>
              </a:rPr>
              <a:t> = 1</a:t>
            </a:r>
            <a:r>
              <a:rPr lang="en-CA" dirty="0" smtClean="0"/>
              <a:t>;</a:t>
            </a:r>
            <a:br>
              <a:rPr lang="en-CA" dirty="0" smtClean="0"/>
            </a:br>
            <a:r>
              <a:rPr lang="en-CA" dirty="0" smtClean="0"/>
              <a:t>	the shortest path to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dirty="0" smtClean="0"/>
              <a:t> is </a:t>
            </a:r>
            <a:r>
              <a:rPr lang="en-CA" dirty="0" smtClean="0">
                <a:latin typeface="Times New Roman" pitchFamily="18" charset="0"/>
                <a:cs typeface="Times New Roman" pitchFamily="18" charset="0"/>
              </a:rPr>
              <a:t>(2, 3, 1)</a:t>
            </a:r>
          </a:p>
          <a:p>
            <a:pPr>
              <a:buNone/>
            </a:pPr>
            <a:r>
              <a:rPr lang="en-CA" dirty="0" smtClean="0"/>
              <a:t>	Also,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2,5</a:t>
            </a:r>
            <a:r>
              <a:rPr lang="en-CA" dirty="0" smtClean="0">
                <a:latin typeface="Times New Roman" pitchFamily="18" charset="0"/>
                <a:cs typeface="Times New Roman" pitchFamily="18" charset="0"/>
              </a:rPr>
              <a:t> = 4 </a:t>
            </a:r>
            <a:r>
              <a:rPr lang="en-CA" dirty="0" smtClean="0"/>
              <a:t>and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4,5</a:t>
            </a:r>
            <a:r>
              <a:rPr lang="en-CA" dirty="0" smtClean="0">
                <a:latin typeface="Times New Roman" pitchFamily="18" charset="0"/>
                <a:cs typeface="Times New Roman" pitchFamily="18" charset="0"/>
              </a:rPr>
              <a:t> = 5</a:t>
            </a:r>
            <a:r>
              <a:rPr lang="en-CA" dirty="0" smtClean="0"/>
              <a:t>;</a:t>
            </a:r>
            <a:br>
              <a:rPr lang="en-CA" dirty="0" smtClean="0"/>
            </a:br>
            <a:r>
              <a:rPr lang="en-CA" dirty="0" smtClean="0"/>
              <a:t>	the shortest path to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5</a:t>
            </a:r>
            <a:r>
              <a:rPr lang="en-CA" dirty="0" smtClean="0"/>
              <a:t> is </a:t>
            </a:r>
            <a:r>
              <a:rPr lang="en-CA" dirty="0" smtClean="0">
                <a:latin typeface="Times New Roman" pitchFamily="18" charset="0"/>
                <a:cs typeface="Times New Roman" pitchFamily="18" charset="0"/>
              </a:rPr>
              <a:t>(2, 4, 5)</a:t>
            </a:r>
          </a:p>
          <a:p>
            <a:pPr>
              <a:buNone/>
            </a:pPr>
            <a:r>
              <a:rPr lang="en-CA" dirty="0" smtClean="0"/>
              <a:t>	</a:t>
            </a:r>
            <a:endParaRPr lang="en-CA" dirty="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5" descr="C:\Users\dwharder\Desktop\k3.png"/>
          <p:cNvPicPr>
            <a:picLocks noChangeAspect="1" noChangeArrowheads="1"/>
          </p:cNvPicPr>
          <p:nvPr/>
        </p:nvPicPr>
        <p:blipFill>
          <a:blip r:embed="rId3" cstate="print"/>
          <a:stretch>
            <a:fillRect/>
          </a:stretch>
        </p:blipFill>
        <p:spPr bwMode="auto">
          <a:xfrm>
            <a:off x="4034645" y="2029403"/>
            <a:ext cx="5073463" cy="4833679"/>
          </a:xfrm>
          <a:prstGeom prst="rect">
            <a:avLst/>
          </a:prstGeom>
          <a:noFill/>
        </p:spPr>
      </p:pic>
      <p:graphicFrame>
        <p:nvGraphicFramePr>
          <p:cNvPr id="79875" name="Object 2"/>
          <p:cNvGraphicFramePr>
            <a:graphicFrameLocks noChangeAspect="1"/>
          </p:cNvGraphicFramePr>
          <p:nvPr/>
        </p:nvGraphicFramePr>
        <p:xfrm>
          <a:off x="1181100" y="2060575"/>
          <a:ext cx="1968500" cy="1901825"/>
        </p:xfrm>
        <a:graphic>
          <a:graphicData uri="http://schemas.openxmlformats.org/presentationml/2006/ole">
            <mc:AlternateContent xmlns:mc="http://schemas.openxmlformats.org/markup-compatibility/2006">
              <mc:Choice xmlns:v="urn:schemas-microsoft-com:vml" Requires="v">
                <p:oleObj spid="_x0000_s79876" name="Equation" r:id="rId4" imgW="1104840" imgH="1066680" progId="Equation.DSMT4">
                  <p:embed/>
                </p:oleObj>
              </mc:Choice>
              <mc:Fallback>
                <p:oleObj name="Equation" r:id="rId4" imgW="11048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1100" y="2060575"/>
                        <a:ext cx="1968500"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a:xfrm>
            <a:off x="457200" y="1600200"/>
            <a:ext cx="8507288" cy="4525963"/>
          </a:xfrm>
        </p:spPr>
        <p:txBody>
          <a:bodyPr/>
          <a:lstStyle/>
          <a:p>
            <a:pPr>
              <a:buNone/>
            </a:pPr>
            <a:r>
              <a:rPr lang="en-CA" dirty="0" smtClean="0"/>
              <a:t>	From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3</a:t>
            </a:r>
            <a:r>
              <a:rPr lang="en-CA" dirty="0" smtClean="0"/>
              <a:t>,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3,1</a:t>
            </a:r>
            <a:r>
              <a:rPr lang="en-CA" dirty="0" smtClean="0">
                <a:latin typeface="Times New Roman" pitchFamily="18" charset="0"/>
                <a:cs typeface="Times New Roman" pitchFamily="18" charset="0"/>
              </a:rPr>
              <a:t> = 1</a:t>
            </a:r>
            <a:r>
              <a:rPr lang="en-CA" dirty="0" smtClean="0"/>
              <a:t> and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3,4</a:t>
            </a:r>
            <a:r>
              <a:rPr lang="en-CA" dirty="0" smtClean="0">
                <a:latin typeface="Times New Roman" pitchFamily="18" charset="0"/>
                <a:cs typeface="Times New Roman" pitchFamily="18" charset="0"/>
              </a:rPr>
              <a:t> = 4</a:t>
            </a:r>
            <a:r>
              <a:rPr lang="en-CA" dirty="0" smtClean="0"/>
              <a:t>; we go directly to vertices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dirty="0" smtClean="0"/>
              <a:t> and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4</a:t>
            </a: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r>
              <a:rPr lang="en-CA" dirty="0" smtClean="0"/>
              <a:t>	But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3,2</a:t>
            </a:r>
            <a:r>
              <a:rPr lang="en-CA" dirty="0" smtClean="0">
                <a:latin typeface="Times New Roman" pitchFamily="18" charset="0"/>
                <a:cs typeface="Times New Roman" pitchFamily="18" charset="0"/>
              </a:rPr>
              <a:t> = 1 </a:t>
            </a:r>
            <a:r>
              <a:rPr lang="en-CA" dirty="0" smtClean="0"/>
              <a:t>and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1,2</a:t>
            </a:r>
            <a:r>
              <a:rPr lang="en-CA" dirty="0" smtClean="0">
                <a:latin typeface="Times New Roman" pitchFamily="18" charset="0"/>
                <a:cs typeface="Times New Roman" pitchFamily="18" charset="0"/>
              </a:rPr>
              <a:t> = 2</a:t>
            </a:r>
            <a:r>
              <a:rPr lang="en-CA" dirty="0" smtClean="0"/>
              <a:t>;</a:t>
            </a:r>
            <a:br>
              <a:rPr lang="en-CA" dirty="0" smtClean="0"/>
            </a:br>
            <a:r>
              <a:rPr lang="en-CA" dirty="0" smtClean="0"/>
              <a:t>	the shortest path to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2</a:t>
            </a:r>
            <a:r>
              <a:rPr lang="en-CA" dirty="0" smtClean="0"/>
              <a:t> is </a:t>
            </a:r>
            <a:r>
              <a:rPr lang="en-CA" dirty="0" smtClean="0">
                <a:latin typeface="Times New Roman" pitchFamily="18" charset="0"/>
                <a:cs typeface="Times New Roman" pitchFamily="18" charset="0"/>
              </a:rPr>
              <a:t>(3, 1, 2)</a:t>
            </a:r>
          </a:p>
          <a:p>
            <a:pPr>
              <a:buNone/>
            </a:pPr>
            <a:r>
              <a:rPr lang="en-CA" dirty="0" smtClean="0"/>
              <a:t>	Also,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3,5</a:t>
            </a:r>
            <a:r>
              <a:rPr lang="en-CA" dirty="0" smtClean="0">
                <a:latin typeface="Times New Roman" pitchFamily="18" charset="0"/>
                <a:cs typeface="Times New Roman" pitchFamily="18" charset="0"/>
              </a:rPr>
              <a:t> = 4 </a:t>
            </a:r>
            <a:r>
              <a:rPr lang="en-CA" dirty="0" smtClean="0"/>
              <a:t>and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4,5</a:t>
            </a:r>
            <a:r>
              <a:rPr lang="en-CA" dirty="0" smtClean="0">
                <a:latin typeface="Times New Roman" pitchFamily="18" charset="0"/>
                <a:cs typeface="Times New Roman" pitchFamily="18" charset="0"/>
              </a:rPr>
              <a:t> = 5</a:t>
            </a:r>
            <a:r>
              <a:rPr lang="en-CA" dirty="0" smtClean="0"/>
              <a:t>;</a:t>
            </a:r>
            <a:br>
              <a:rPr lang="en-CA" dirty="0" smtClean="0"/>
            </a:br>
            <a:r>
              <a:rPr lang="en-CA" dirty="0" smtClean="0"/>
              <a:t>	the shortest path to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5</a:t>
            </a:r>
            <a:r>
              <a:rPr lang="en-CA" dirty="0" smtClean="0"/>
              <a:t> is </a:t>
            </a:r>
            <a:r>
              <a:rPr lang="en-CA" dirty="0" smtClean="0">
                <a:latin typeface="Times New Roman" pitchFamily="18" charset="0"/>
                <a:cs typeface="Times New Roman" pitchFamily="18" charset="0"/>
              </a:rPr>
              <a:t>(3, 4, 5)</a:t>
            </a:r>
          </a:p>
          <a:p>
            <a:pPr>
              <a:buNone/>
            </a:pPr>
            <a:r>
              <a:rPr lang="en-CA" dirty="0" smtClean="0"/>
              <a:t>	</a:t>
            </a:r>
            <a:endParaRPr lang="en-CA" dirty="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6" descr="C:\Users\dwharder\Desktop\k4.png"/>
          <p:cNvPicPr>
            <a:picLocks noChangeAspect="1" noChangeArrowheads="1"/>
          </p:cNvPicPr>
          <p:nvPr/>
        </p:nvPicPr>
        <p:blipFill>
          <a:blip r:embed="rId3" cstate="print"/>
          <a:stretch>
            <a:fillRect/>
          </a:stretch>
        </p:blipFill>
        <p:spPr bwMode="auto">
          <a:xfrm>
            <a:off x="4034645" y="2029403"/>
            <a:ext cx="5073463" cy="4833679"/>
          </a:xfrm>
          <a:prstGeom prst="rect">
            <a:avLst/>
          </a:prstGeom>
          <a:noFill/>
        </p:spPr>
      </p:pic>
      <p:graphicFrame>
        <p:nvGraphicFramePr>
          <p:cNvPr id="80899" name="Object 2"/>
          <p:cNvGraphicFramePr>
            <a:graphicFrameLocks noChangeAspect="1"/>
          </p:cNvGraphicFramePr>
          <p:nvPr/>
        </p:nvGraphicFramePr>
        <p:xfrm>
          <a:off x="1181100" y="2060575"/>
          <a:ext cx="1968500" cy="1901825"/>
        </p:xfrm>
        <a:graphic>
          <a:graphicData uri="http://schemas.openxmlformats.org/presentationml/2006/ole">
            <mc:AlternateContent xmlns:mc="http://schemas.openxmlformats.org/markup-compatibility/2006">
              <mc:Choice xmlns:v="urn:schemas-microsoft-com:vml" Requires="v">
                <p:oleObj spid="_x0000_s80900" name="Equation" r:id="rId4" imgW="1104840" imgH="1066680" progId="Equation.DSMT4">
                  <p:embed/>
                </p:oleObj>
              </mc:Choice>
              <mc:Fallback>
                <p:oleObj name="Equation" r:id="rId4" imgW="11048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1100" y="2060575"/>
                        <a:ext cx="1968500"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From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4</a:t>
            </a:r>
            <a:r>
              <a:rPr lang="en-CA" dirty="0" smtClean="0"/>
              <a:t>,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4,5</a:t>
            </a:r>
            <a:r>
              <a:rPr lang="en-CA" dirty="0" smtClean="0">
                <a:latin typeface="Times New Roman" pitchFamily="18" charset="0"/>
                <a:cs typeface="Times New Roman" pitchFamily="18" charset="0"/>
              </a:rPr>
              <a:t> = 5</a:t>
            </a:r>
            <a:r>
              <a:rPr lang="en-CA" dirty="0" smtClean="0"/>
              <a:t>; we go directly to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5</a:t>
            </a: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r>
              <a:rPr lang="en-CA" dirty="0" smtClean="0"/>
              <a:t>	 But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4,1</a:t>
            </a:r>
            <a:r>
              <a:rPr lang="en-CA" dirty="0" smtClean="0">
                <a:latin typeface="Times New Roman" pitchFamily="18" charset="0"/>
                <a:cs typeface="Times New Roman" pitchFamily="18" charset="0"/>
              </a:rPr>
              <a:t> = 5,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5,1</a:t>
            </a:r>
            <a:r>
              <a:rPr lang="en-CA" dirty="0" smtClean="0">
                <a:latin typeface="Times New Roman" pitchFamily="18" charset="0"/>
                <a:cs typeface="Times New Roman" pitchFamily="18" charset="0"/>
              </a:rPr>
              <a:t> = 2,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2,1</a:t>
            </a:r>
            <a:r>
              <a:rPr lang="en-CA" dirty="0" smtClean="0">
                <a:latin typeface="Times New Roman" pitchFamily="18" charset="0"/>
                <a:cs typeface="Times New Roman" pitchFamily="18" charset="0"/>
              </a:rPr>
              <a:t> = 3,</a:t>
            </a:r>
            <a:r>
              <a:rPr lang="en-CA" dirty="0" smtClean="0"/>
              <a:t>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3,1</a:t>
            </a:r>
            <a:r>
              <a:rPr lang="en-CA" dirty="0" smtClean="0">
                <a:latin typeface="Times New Roman" pitchFamily="18" charset="0"/>
                <a:cs typeface="Times New Roman" pitchFamily="18" charset="0"/>
              </a:rPr>
              <a:t> = 1</a:t>
            </a:r>
            <a:r>
              <a:rPr lang="en-CA" dirty="0" smtClean="0"/>
              <a:t>;</a:t>
            </a:r>
            <a:br>
              <a:rPr lang="en-CA" dirty="0" smtClean="0"/>
            </a:br>
            <a:r>
              <a:rPr lang="en-CA" dirty="0" smtClean="0"/>
              <a:t>     the shortest path to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dirty="0" smtClean="0"/>
              <a:t> is </a:t>
            </a:r>
            <a:r>
              <a:rPr lang="en-CA" dirty="0" smtClean="0">
                <a:latin typeface="Times New Roman" pitchFamily="18" charset="0"/>
                <a:cs typeface="Times New Roman" pitchFamily="18" charset="0"/>
              </a:rPr>
              <a:t>(4, 5, 2, 3, 1)</a:t>
            </a:r>
            <a:endParaRPr lang="en-CA" dirty="0" smtClean="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7" descr="C:\Users\dwharder\Desktop\k5.png"/>
          <p:cNvPicPr>
            <a:picLocks noChangeAspect="1" noChangeArrowheads="1"/>
          </p:cNvPicPr>
          <p:nvPr/>
        </p:nvPicPr>
        <p:blipFill>
          <a:blip r:embed="rId3" cstate="print"/>
          <a:stretch>
            <a:fillRect/>
          </a:stretch>
        </p:blipFill>
        <p:spPr bwMode="auto">
          <a:xfrm>
            <a:off x="4034645" y="2029403"/>
            <a:ext cx="5073463" cy="4833679"/>
          </a:xfrm>
          <a:prstGeom prst="rect">
            <a:avLst/>
          </a:prstGeom>
          <a:noFill/>
        </p:spPr>
      </p:pic>
      <p:graphicFrame>
        <p:nvGraphicFramePr>
          <p:cNvPr id="81923" name="Object 2"/>
          <p:cNvGraphicFramePr>
            <a:graphicFrameLocks noChangeAspect="1"/>
          </p:cNvGraphicFramePr>
          <p:nvPr/>
        </p:nvGraphicFramePr>
        <p:xfrm>
          <a:off x="1181100" y="2060575"/>
          <a:ext cx="1968500" cy="1901825"/>
        </p:xfrm>
        <a:graphic>
          <a:graphicData uri="http://schemas.openxmlformats.org/presentationml/2006/ole">
            <mc:AlternateContent xmlns:mc="http://schemas.openxmlformats.org/markup-compatibility/2006">
              <mc:Choice xmlns:v="urn:schemas-microsoft-com:vml" Requires="v">
                <p:oleObj spid="_x0000_s81924" name="Equation" r:id="rId4" imgW="1104840" imgH="1066680" progId="Equation.DSMT4">
                  <p:embed/>
                </p:oleObj>
              </mc:Choice>
              <mc:Fallback>
                <p:oleObj name="Equation" r:id="rId4" imgW="11048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1100" y="2060575"/>
                        <a:ext cx="1968500"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From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5</a:t>
            </a:r>
            <a:r>
              <a:rPr lang="en-CA" dirty="0" smtClean="0"/>
              <a:t>,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5,2</a:t>
            </a:r>
            <a:r>
              <a:rPr lang="en-CA" dirty="0" smtClean="0">
                <a:latin typeface="Times New Roman" pitchFamily="18" charset="0"/>
                <a:cs typeface="Times New Roman" pitchFamily="18" charset="0"/>
              </a:rPr>
              <a:t> = 2</a:t>
            </a:r>
            <a:r>
              <a:rPr lang="en-CA" dirty="0" smtClean="0"/>
              <a:t>; we go directly to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2</a:t>
            </a: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r>
              <a:rPr lang="en-CA" dirty="0" smtClean="0"/>
              <a:t>	 But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5,4</a:t>
            </a:r>
            <a:r>
              <a:rPr lang="en-CA" dirty="0" smtClean="0">
                <a:latin typeface="Times New Roman" pitchFamily="18" charset="0"/>
                <a:cs typeface="Times New Roman" pitchFamily="18" charset="0"/>
              </a:rPr>
              <a:t> = 2</a:t>
            </a:r>
            <a:r>
              <a:rPr lang="en-CA" dirty="0" smtClean="0"/>
              <a:t> and</a:t>
            </a:r>
            <a:r>
              <a:rPr lang="en-CA" dirty="0" smtClean="0">
                <a:latin typeface="Times New Roman" pitchFamily="18" charset="0"/>
                <a:cs typeface="Times New Roman" pitchFamily="18" charset="0"/>
              </a:rPr>
              <a:t>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2,4</a:t>
            </a:r>
            <a:r>
              <a:rPr lang="en-CA" dirty="0" smtClean="0">
                <a:latin typeface="Times New Roman" pitchFamily="18" charset="0"/>
                <a:cs typeface="Times New Roman" pitchFamily="18" charset="0"/>
              </a:rPr>
              <a:t> = 4</a:t>
            </a:r>
            <a:r>
              <a:rPr lang="en-CA" dirty="0" smtClean="0"/>
              <a:t>;</a:t>
            </a:r>
            <a:br>
              <a:rPr lang="en-CA" dirty="0" smtClean="0"/>
            </a:br>
            <a:r>
              <a:rPr lang="en-CA" dirty="0" smtClean="0"/>
              <a:t>     the shortest path to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4</a:t>
            </a:r>
            <a:r>
              <a:rPr lang="en-CA" dirty="0" smtClean="0"/>
              <a:t> is </a:t>
            </a:r>
            <a:r>
              <a:rPr lang="en-CA" dirty="0" smtClean="0">
                <a:latin typeface="Times New Roman" pitchFamily="18" charset="0"/>
                <a:cs typeface="Times New Roman" pitchFamily="18" charset="0"/>
              </a:rPr>
              <a:t>(5, 2, 4)</a:t>
            </a:r>
            <a:endParaRPr lang="en-CA" dirty="0" smtClean="0"/>
          </a:p>
          <a:p>
            <a:endParaRPr lang="en-CA" dirty="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9394" name="Picture 2" descr="C:\Users\dwharder\Desktop\k6.png"/>
          <p:cNvPicPr>
            <a:picLocks noChangeAspect="1" noChangeArrowheads="1"/>
          </p:cNvPicPr>
          <p:nvPr/>
        </p:nvPicPr>
        <p:blipFill>
          <a:blip r:embed="rId3" cstate="print"/>
          <a:stretch>
            <a:fillRect/>
          </a:stretch>
        </p:blipFill>
        <p:spPr bwMode="auto">
          <a:xfrm>
            <a:off x="4034645" y="2029403"/>
            <a:ext cx="5073463" cy="4833679"/>
          </a:xfrm>
          <a:prstGeom prst="rect">
            <a:avLst/>
          </a:prstGeom>
          <a:noFill/>
        </p:spPr>
      </p:pic>
      <p:graphicFrame>
        <p:nvGraphicFramePr>
          <p:cNvPr id="82947" name="Object 2"/>
          <p:cNvGraphicFramePr>
            <a:graphicFrameLocks noChangeAspect="1"/>
          </p:cNvGraphicFramePr>
          <p:nvPr/>
        </p:nvGraphicFramePr>
        <p:xfrm>
          <a:off x="1181100" y="2060575"/>
          <a:ext cx="1968500" cy="1901825"/>
        </p:xfrm>
        <a:graphic>
          <a:graphicData uri="http://schemas.openxmlformats.org/presentationml/2006/ole">
            <mc:AlternateContent xmlns:mc="http://schemas.openxmlformats.org/markup-compatibility/2006">
              <mc:Choice xmlns:v="urn:schemas-microsoft-com:vml" Requires="v">
                <p:oleObj spid="_x0000_s82948" name="Equation" r:id="rId4" imgW="1104840" imgH="1066680" progId="Equation.DSMT4">
                  <p:embed/>
                </p:oleObj>
              </mc:Choice>
              <mc:Fallback>
                <p:oleObj name="Equation" r:id="rId4" imgW="11048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1100" y="2060575"/>
                        <a:ext cx="1968500"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Comment</a:t>
            </a:r>
            <a:endParaRPr lang="en-CA" dirty="0"/>
          </a:p>
        </p:txBody>
      </p:sp>
      <p:sp>
        <p:nvSpPr>
          <p:cNvPr id="3" name="Content Placeholder 2"/>
          <p:cNvSpPr>
            <a:spLocks noGrp="1"/>
          </p:cNvSpPr>
          <p:nvPr>
            <p:ph idx="1"/>
          </p:nvPr>
        </p:nvSpPr>
        <p:spPr/>
        <p:txBody>
          <a:bodyPr/>
          <a:lstStyle/>
          <a:p>
            <a:pPr>
              <a:buNone/>
            </a:pPr>
            <a:r>
              <a:rPr lang="en-CA" dirty="0" smtClean="0"/>
              <a:t>	CLRS implements it backward, so that a matrix </a:t>
            </a:r>
            <a:r>
              <a:rPr lang="en-CA" b="1" dirty="0" smtClean="0">
                <a:latin typeface="Symbol" pitchFamily="18" charset="2"/>
              </a:rPr>
              <a:t>P</a:t>
            </a:r>
            <a:r>
              <a:rPr lang="en-CA" dirty="0" smtClean="0"/>
              <a:t> stores the predecessors—similar to Dijkstra’s algorithm</a:t>
            </a:r>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r>
              <a:rPr lang="en-CA" dirty="0" smtClean="0"/>
              <a:t>	Another approach is to store the value </a:t>
            </a:r>
            <a:r>
              <a:rPr lang="en-CA" i="1" dirty="0" smtClean="0">
                <a:latin typeface="Times New Roman" pitchFamily="18" charset="0"/>
                <a:cs typeface="Times New Roman" pitchFamily="18" charset="0"/>
              </a:rPr>
              <a:t>k</a:t>
            </a:r>
            <a:endParaRPr lang="en-CA"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graphicFrame>
        <p:nvGraphicFramePr>
          <p:cNvPr id="101378" name="Object 6"/>
          <p:cNvGraphicFramePr>
            <a:graphicFrameLocks noChangeAspect="1"/>
          </p:cNvGraphicFramePr>
          <p:nvPr/>
        </p:nvGraphicFramePr>
        <p:xfrm>
          <a:off x="1547664" y="2492896"/>
          <a:ext cx="4394200" cy="1235075"/>
        </p:xfrm>
        <a:graphic>
          <a:graphicData uri="http://schemas.openxmlformats.org/presentationml/2006/ole">
            <mc:AlternateContent xmlns:mc="http://schemas.openxmlformats.org/markup-compatibility/2006">
              <mc:Choice xmlns:v="urn:schemas-microsoft-com:vml" Requires="v">
                <p:oleObj spid="_x0000_s101380" name="Equation" r:id="rId3" imgW="2298600" imgH="647640" progId="Equation.DSMT4">
                  <p:embed/>
                </p:oleObj>
              </mc:Choice>
              <mc:Fallback>
                <p:oleObj name="Equation" r:id="rId3" imgW="2298600" imgH="64764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492896"/>
                        <a:ext cx="4394200"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379" name="Object 6"/>
          <p:cNvGraphicFramePr>
            <a:graphicFrameLocks noChangeAspect="1"/>
          </p:cNvGraphicFramePr>
          <p:nvPr/>
        </p:nvGraphicFramePr>
        <p:xfrm>
          <a:off x="6588224" y="2852936"/>
          <a:ext cx="1116013" cy="436562"/>
        </p:xfrm>
        <a:graphic>
          <a:graphicData uri="http://schemas.openxmlformats.org/presentationml/2006/ole">
            <mc:AlternateContent xmlns:mc="http://schemas.openxmlformats.org/markup-compatibility/2006">
              <mc:Choice xmlns:v="urn:schemas-microsoft-com:vml" Requires="v">
                <p:oleObj spid="_x0000_s101381" name="Equation" r:id="rId5" imgW="583920" imgH="228600" progId="Equation.DSMT4">
                  <p:embed/>
                </p:oleObj>
              </mc:Choice>
              <mc:Fallback>
                <p:oleObj name="Equation" r:id="rId5" imgW="583920" imgH="22860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8224" y="2852936"/>
                        <a:ext cx="1116013" cy="436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Which Vertices are Connected?</a:t>
            </a:r>
            <a:endParaRPr lang="en-CA" dirty="0"/>
          </a:p>
        </p:txBody>
      </p:sp>
      <p:sp>
        <p:nvSpPr>
          <p:cNvPr id="3" name="Content Placeholder 2"/>
          <p:cNvSpPr>
            <a:spLocks noGrp="1"/>
          </p:cNvSpPr>
          <p:nvPr>
            <p:ph idx="1"/>
          </p:nvPr>
        </p:nvSpPr>
        <p:spPr/>
        <p:txBody>
          <a:bodyPr/>
          <a:lstStyle/>
          <a:p>
            <a:pPr>
              <a:buNone/>
            </a:pPr>
            <a:r>
              <a:rPr lang="en-CA" dirty="0" smtClean="0"/>
              <a:t>	Finally, what if we only care if a connection exists?</a:t>
            </a:r>
          </a:p>
          <a:p>
            <a:pPr lvl="1"/>
            <a:r>
              <a:rPr lang="en-CA" dirty="0" smtClean="0"/>
              <a:t>Recall that with Dijkstra’s algorithm, we could find the shortest paths by recording the previous node</a:t>
            </a:r>
          </a:p>
          <a:p>
            <a:pPr lvl="1"/>
            <a:r>
              <a:rPr lang="en-CA" dirty="0" smtClean="0"/>
              <a:t>In this case, can make the observation that:</a:t>
            </a:r>
          </a:p>
          <a:p>
            <a:pPr lvl="2">
              <a:buNone/>
            </a:pPr>
            <a:r>
              <a:rPr lang="en-CA" sz="1800" dirty="0" smtClean="0"/>
              <a:t>	A path from </a:t>
            </a:r>
            <a:r>
              <a:rPr lang="en-CA" sz="1800" i="1" dirty="0" smtClean="0">
                <a:latin typeface="Times New Roman" pitchFamily="18" charset="0"/>
                <a:cs typeface="Times New Roman" pitchFamily="18" charset="0"/>
              </a:rPr>
              <a:t>v</a:t>
            </a:r>
            <a:r>
              <a:rPr lang="en-CA" sz="1800" i="1" baseline="-25000" dirty="0" smtClean="0">
                <a:latin typeface="Times New Roman" pitchFamily="18" charset="0"/>
                <a:cs typeface="Times New Roman" pitchFamily="18" charset="0"/>
              </a:rPr>
              <a:t>i</a:t>
            </a:r>
            <a:r>
              <a:rPr lang="en-CA" sz="1800" dirty="0" smtClean="0"/>
              <a:t> to </a:t>
            </a:r>
            <a:r>
              <a:rPr lang="en-CA" sz="1800" i="1" dirty="0" err="1" smtClean="0">
                <a:latin typeface="Times New Roman" pitchFamily="18" charset="0"/>
                <a:cs typeface="Times New Roman" pitchFamily="18" charset="0"/>
              </a:rPr>
              <a:t>v</a:t>
            </a:r>
            <a:r>
              <a:rPr lang="en-CA" sz="1800" i="1" baseline="-25000" dirty="0" err="1" smtClean="0">
                <a:latin typeface="Times New Roman" pitchFamily="18" charset="0"/>
                <a:cs typeface="Times New Roman" pitchFamily="18" charset="0"/>
              </a:rPr>
              <a:t>j</a:t>
            </a:r>
            <a:r>
              <a:rPr lang="en-CA" sz="1800" dirty="0" smtClean="0"/>
              <a:t> exists if either:</a:t>
            </a:r>
          </a:p>
          <a:p>
            <a:pPr lvl="2">
              <a:buNone/>
            </a:pPr>
            <a:r>
              <a:rPr lang="en-CA" sz="1800" dirty="0" smtClean="0"/>
              <a:t>		A path exists through the vertices from </a:t>
            </a:r>
            <a:r>
              <a:rPr lang="en-CA" sz="1800" i="1" dirty="0" smtClean="0">
                <a:latin typeface="Times New Roman" pitchFamily="18" charset="0"/>
                <a:cs typeface="Times New Roman" pitchFamily="18" charset="0"/>
              </a:rPr>
              <a:t>v</a:t>
            </a:r>
            <a:r>
              <a:rPr lang="en-CA" sz="1800" baseline="-25000" dirty="0" smtClean="0">
                <a:latin typeface="Times New Roman" pitchFamily="18" charset="0"/>
                <a:cs typeface="Times New Roman" pitchFamily="18" charset="0"/>
              </a:rPr>
              <a:t>1</a:t>
            </a:r>
            <a:r>
              <a:rPr lang="en-CA" sz="1800" dirty="0" smtClean="0"/>
              <a:t> to </a:t>
            </a:r>
            <a:r>
              <a:rPr lang="en-CA" sz="1800" i="1" dirty="0" smtClean="0">
                <a:latin typeface="Times New Roman" pitchFamily="18" charset="0"/>
                <a:cs typeface="Times New Roman" pitchFamily="18" charset="0"/>
              </a:rPr>
              <a:t>v</a:t>
            </a:r>
            <a:r>
              <a:rPr lang="en-CA" sz="1800" i="1" baseline="-25000" dirty="0" smtClean="0">
                <a:latin typeface="Times New Roman" pitchFamily="18" charset="0"/>
                <a:cs typeface="Times New Roman" pitchFamily="18" charset="0"/>
              </a:rPr>
              <a:t>k</a:t>
            </a:r>
            <a:r>
              <a:rPr lang="en-CA" sz="1800" baseline="-25000" dirty="0" smtClean="0">
                <a:latin typeface="Times New Roman" pitchFamily="18" charset="0"/>
                <a:cs typeface="Times New Roman" pitchFamily="18" charset="0"/>
              </a:rPr>
              <a:t>–1</a:t>
            </a:r>
            <a:r>
              <a:rPr lang="en-CA" sz="1800" dirty="0" smtClean="0"/>
              <a:t>, or</a:t>
            </a:r>
          </a:p>
          <a:p>
            <a:pPr lvl="2">
              <a:buNone/>
            </a:pPr>
            <a:r>
              <a:rPr lang="en-CA" sz="1800" dirty="0" smtClean="0"/>
              <a:t>		A path, through those same nodes, exists from </a:t>
            </a:r>
            <a:r>
              <a:rPr lang="en-CA" sz="1800" i="1" dirty="0" smtClean="0">
                <a:latin typeface="Times New Roman" pitchFamily="18" charset="0"/>
                <a:cs typeface="Times New Roman" pitchFamily="18" charset="0"/>
              </a:rPr>
              <a:t>v</a:t>
            </a:r>
            <a:r>
              <a:rPr lang="en-CA" sz="1800" i="1" baseline="-25000" dirty="0" smtClean="0">
                <a:latin typeface="Times New Roman" pitchFamily="18" charset="0"/>
                <a:cs typeface="Times New Roman" pitchFamily="18" charset="0"/>
              </a:rPr>
              <a:t>i</a:t>
            </a:r>
            <a:r>
              <a:rPr lang="en-CA" sz="1800" dirty="0" smtClean="0"/>
              <a:t> to </a:t>
            </a:r>
            <a:r>
              <a:rPr lang="en-CA" sz="1800" i="1" dirty="0" err="1" smtClean="0">
                <a:latin typeface="Times New Roman" pitchFamily="18" charset="0"/>
                <a:cs typeface="Times New Roman" pitchFamily="18" charset="0"/>
              </a:rPr>
              <a:t>v</a:t>
            </a:r>
            <a:r>
              <a:rPr lang="en-CA" sz="1800" i="1" baseline="-25000" dirty="0" err="1" smtClean="0">
                <a:latin typeface="Times New Roman" pitchFamily="18" charset="0"/>
                <a:cs typeface="Times New Roman" pitchFamily="18" charset="0"/>
              </a:rPr>
              <a:t>k</a:t>
            </a:r>
            <a:r>
              <a:rPr lang="en-CA" sz="1800" dirty="0" smtClean="0"/>
              <a:t> and</a:t>
            </a:r>
            <a:br>
              <a:rPr lang="en-CA" sz="1800" dirty="0" smtClean="0"/>
            </a:br>
            <a:r>
              <a:rPr lang="en-CA" sz="1800" dirty="0" smtClean="0"/>
              <a:t>                a path exists from </a:t>
            </a:r>
            <a:r>
              <a:rPr lang="en-CA" sz="1800" i="1" dirty="0" err="1" smtClean="0">
                <a:latin typeface="Times New Roman" pitchFamily="18" charset="0"/>
                <a:cs typeface="Times New Roman" pitchFamily="18" charset="0"/>
              </a:rPr>
              <a:t>v</a:t>
            </a:r>
            <a:r>
              <a:rPr lang="en-CA" sz="1800" i="1" baseline="-25000" dirty="0" err="1" smtClean="0">
                <a:latin typeface="Times New Roman" pitchFamily="18" charset="0"/>
                <a:cs typeface="Times New Roman" pitchFamily="18" charset="0"/>
              </a:rPr>
              <a:t>k</a:t>
            </a:r>
            <a:r>
              <a:rPr lang="en-CA" sz="1800" dirty="0" smtClean="0"/>
              <a:t> to </a:t>
            </a:r>
            <a:r>
              <a:rPr lang="en-CA" sz="1800" i="1" dirty="0" err="1" smtClean="0">
                <a:latin typeface="Times New Roman" pitchFamily="18" charset="0"/>
                <a:cs typeface="Times New Roman" pitchFamily="18" charset="0"/>
              </a:rPr>
              <a:t>v</a:t>
            </a:r>
            <a:r>
              <a:rPr lang="en-CA" sz="1800" i="1" baseline="-25000" dirty="0" err="1" smtClean="0">
                <a:latin typeface="Times New Roman" pitchFamily="18" charset="0"/>
                <a:cs typeface="Times New Roman" pitchFamily="18" charset="0"/>
              </a:rPr>
              <a:t>j</a:t>
            </a:r>
            <a:r>
              <a:rPr lang="en-CA" sz="1800" dirty="0" smtClean="0"/>
              <a:t> </a:t>
            </a:r>
            <a:endParaRPr lang="en-CA" sz="1800" dirty="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Which Vertices are Connected?</a:t>
            </a:r>
            <a:endParaRPr lang="en-CA" dirty="0"/>
          </a:p>
        </p:txBody>
      </p:sp>
      <p:sp>
        <p:nvSpPr>
          <p:cNvPr id="3" name="Content Placeholder 2"/>
          <p:cNvSpPr>
            <a:spLocks noGrp="1"/>
          </p:cNvSpPr>
          <p:nvPr>
            <p:ph idx="1"/>
          </p:nvPr>
        </p:nvSpPr>
        <p:spPr/>
        <p:txBody>
          <a:bodyPr/>
          <a:lstStyle/>
          <a:p>
            <a:pPr>
              <a:buNone/>
            </a:pPr>
            <a:r>
              <a:rPr lang="en-CA" dirty="0" smtClean="0"/>
              <a:t>	The </a:t>
            </a:r>
            <a:r>
              <a:rPr lang="en-CA" i="1" dirty="0" smtClean="0"/>
              <a:t>transitive closure</a:t>
            </a:r>
            <a:r>
              <a:rPr lang="en-CA" dirty="0" smtClean="0"/>
              <a:t> is a Boolean graph:</a:t>
            </a:r>
            <a:endParaRPr lang="en-CA" dirty="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sp>
        <p:nvSpPr>
          <p:cNvPr id="6" name="TextBox 5"/>
          <p:cNvSpPr txBox="1"/>
          <p:nvPr/>
        </p:nvSpPr>
        <p:spPr>
          <a:xfrm>
            <a:off x="1218839" y="2132856"/>
            <a:ext cx="7529625" cy="3693319"/>
          </a:xfrm>
          <a:prstGeom prst="rect">
            <a:avLst/>
          </a:prstGeom>
          <a:solidFill>
            <a:schemeClr val="bg1"/>
          </a:solidFill>
          <a:effectLst>
            <a:softEdge rad="31750"/>
          </a:effectLst>
        </p:spPr>
        <p:txBody>
          <a:bodyPr wrap="none" rtlCol="0">
            <a:spAutoFit/>
          </a:bodyPr>
          <a:lstStyle/>
          <a:p>
            <a:r>
              <a:rPr lang="en-CA" dirty="0" err="1" smtClean="0">
                <a:latin typeface="Consolas" pitchFamily="49" charset="0"/>
                <a:cs typeface="Consolas" pitchFamily="49" charset="0"/>
              </a:rPr>
              <a:t>bool</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tc</a:t>
            </a:r>
            <a:r>
              <a:rPr lang="en-CA" dirty="0">
                <a:latin typeface="Consolas" pitchFamily="49" charset="0"/>
                <a:cs typeface="Consolas" pitchFamily="49" charset="0"/>
              </a:rPr>
              <a:t>[</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a:t>
            </a:r>
          </a:p>
          <a:p>
            <a:endParaRPr lang="en-CA" dirty="0" smtClean="0">
              <a:latin typeface="Consolas" pitchFamily="49" charset="0"/>
              <a:cs typeface="Consolas" pitchFamily="49" charset="0"/>
            </a:endParaRPr>
          </a:p>
          <a:p>
            <a:r>
              <a:rPr lang="en-CA" dirty="0" smtClean="0">
                <a:latin typeface="Consolas" pitchFamily="49" charset="0"/>
                <a:cs typeface="Consolas" pitchFamily="49" charset="0"/>
              </a:rPr>
              <a:t>// Initialize the matrix </a:t>
            </a:r>
            <a:r>
              <a:rPr lang="en-CA" dirty="0" err="1" smtClean="0">
                <a:latin typeface="Consolas" pitchFamily="49" charset="0"/>
                <a:cs typeface="Consolas" pitchFamily="49" charset="0"/>
              </a:rPr>
              <a:t>tc</a:t>
            </a:r>
            <a:r>
              <a:rPr lang="en-CA" dirty="0" smtClean="0">
                <a:latin typeface="Consolas" pitchFamily="49" charset="0"/>
                <a:cs typeface="Consolas" pitchFamily="49" charset="0"/>
              </a:rPr>
              <a:t>:  Theta(|V|^2)</a:t>
            </a:r>
          </a:p>
          <a:p>
            <a:r>
              <a:rPr lang="en-CA" dirty="0" smtClean="0">
                <a:latin typeface="Consolas" pitchFamily="49" charset="0"/>
                <a:cs typeface="Consolas" pitchFamily="49" charset="0"/>
              </a:rPr>
              <a:t>//   ...</a:t>
            </a:r>
          </a:p>
          <a:p>
            <a:endParaRPr lang="en-CA" dirty="0" smtClean="0">
              <a:latin typeface="Consolas" pitchFamily="49" charset="0"/>
              <a:cs typeface="Consolas" pitchFamily="49" charset="0"/>
            </a:endParaRPr>
          </a:p>
          <a:p>
            <a:r>
              <a:rPr lang="en-CA" dirty="0" smtClean="0">
                <a:latin typeface="Consolas" pitchFamily="49" charset="0"/>
                <a:cs typeface="Consolas" pitchFamily="49" charset="0"/>
              </a:rPr>
              <a:t>// Run Floyd-</a:t>
            </a:r>
            <a:r>
              <a:rPr lang="en-CA" dirty="0" err="1" smtClean="0">
                <a:latin typeface="Consolas" pitchFamily="49" charset="0"/>
                <a:cs typeface="Consolas" pitchFamily="49" charset="0"/>
              </a:rPr>
              <a:t>Warshall</a:t>
            </a:r>
            <a:endParaRPr lang="en-CA" dirty="0">
              <a:latin typeface="Consolas" pitchFamily="49" charset="0"/>
              <a:cs typeface="Consolas" pitchFamily="49" charset="0"/>
            </a:endParaRPr>
          </a:p>
          <a:p>
            <a:r>
              <a:rPr lang="en-CA" dirty="0" smtClean="0">
                <a:latin typeface="Consolas" pitchFamily="49" charset="0"/>
                <a:cs typeface="Consolas" pitchFamily="49" charset="0"/>
              </a:rPr>
              <a:t>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k = 0; k &lt; </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 ++k ) {</a:t>
            </a:r>
          </a:p>
          <a:p>
            <a:r>
              <a:rPr lang="en-CA" dirty="0" smtClean="0">
                <a:latin typeface="Consolas" pitchFamily="49" charset="0"/>
                <a:cs typeface="Consolas" pitchFamily="49" charset="0"/>
              </a:rPr>
              <a:t>    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 0;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&lt; </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 {</a:t>
            </a:r>
          </a:p>
          <a:p>
            <a:r>
              <a:rPr lang="en-CA" dirty="0">
                <a:latin typeface="Consolas" pitchFamily="49" charset="0"/>
                <a:cs typeface="Consolas" pitchFamily="49" charset="0"/>
              </a:rPr>
              <a:t> </a:t>
            </a:r>
            <a:r>
              <a:rPr lang="en-CA" dirty="0" smtClean="0">
                <a:latin typeface="Consolas" pitchFamily="49" charset="0"/>
                <a:cs typeface="Consolas" pitchFamily="49" charset="0"/>
              </a:rPr>
              <a:t>       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j = 0; j &lt; </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 ++j ) {</a:t>
            </a:r>
          </a:p>
          <a:p>
            <a:r>
              <a:rPr lang="en-CA" dirty="0">
                <a:latin typeface="Consolas" pitchFamily="49" charset="0"/>
                <a:cs typeface="Consolas" pitchFamily="49" charset="0"/>
              </a:rPr>
              <a:t> </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tc</a:t>
            </a:r>
            <a:r>
              <a:rPr lang="en-CA" dirty="0" smtClean="0">
                <a:latin typeface="Consolas" pitchFamily="49" charset="0"/>
                <a:cs typeface="Consolas" pitchFamily="49" charset="0"/>
              </a:rPr>
              <a:t>[</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][j] = </a:t>
            </a:r>
            <a:r>
              <a:rPr lang="en-CA" dirty="0" err="1" smtClean="0">
                <a:latin typeface="Consolas" pitchFamily="49" charset="0"/>
                <a:cs typeface="Consolas" pitchFamily="49" charset="0"/>
              </a:rPr>
              <a:t>tc</a:t>
            </a:r>
            <a:r>
              <a:rPr lang="en-CA" dirty="0" smtClean="0">
                <a:latin typeface="Consolas" pitchFamily="49" charset="0"/>
                <a:cs typeface="Consolas" pitchFamily="49" charset="0"/>
              </a:rPr>
              <a:t>[</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][j] || (</a:t>
            </a:r>
            <a:r>
              <a:rPr lang="en-CA" dirty="0" err="1" smtClean="0">
                <a:latin typeface="Consolas" pitchFamily="49" charset="0"/>
                <a:cs typeface="Consolas" pitchFamily="49" charset="0"/>
              </a:rPr>
              <a:t>tc</a:t>
            </a:r>
            <a:r>
              <a:rPr lang="en-CA" dirty="0" smtClean="0">
                <a:latin typeface="Consolas" pitchFamily="49" charset="0"/>
                <a:cs typeface="Consolas" pitchFamily="49" charset="0"/>
              </a:rPr>
              <a:t>[</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][k] &amp;&amp; </a:t>
            </a:r>
            <a:r>
              <a:rPr lang="en-CA" dirty="0" err="1" smtClean="0">
                <a:latin typeface="Consolas" pitchFamily="49" charset="0"/>
                <a:cs typeface="Consolas" pitchFamily="49" charset="0"/>
              </a:rPr>
              <a:t>tc</a:t>
            </a:r>
            <a:r>
              <a:rPr lang="en-CA" dirty="0" smtClean="0">
                <a:latin typeface="Consolas" pitchFamily="49" charset="0"/>
                <a:cs typeface="Consolas" pitchFamily="49" charset="0"/>
              </a:rPr>
              <a:t>[k][j]);</a:t>
            </a:r>
          </a:p>
          <a:p>
            <a:r>
              <a:rPr lang="en-CA" dirty="0" smtClean="0">
                <a:latin typeface="Consolas" pitchFamily="49" charset="0"/>
                <a:cs typeface="Consolas" pitchFamily="49" charset="0"/>
              </a:rPr>
              <a:t>        }</a:t>
            </a:r>
          </a:p>
          <a:p>
            <a:r>
              <a:rPr lang="en-CA" dirty="0">
                <a:latin typeface="Consolas" pitchFamily="49" charset="0"/>
                <a:cs typeface="Consolas" pitchFamily="49" charset="0"/>
              </a:rPr>
              <a:t> </a:t>
            </a:r>
            <a:r>
              <a:rPr lang="en-CA" dirty="0" smtClean="0">
                <a:latin typeface="Consolas" pitchFamily="49" charset="0"/>
                <a:cs typeface="Consolas" pitchFamily="49" charset="0"/>
              </a:rPr>
              <a:t>   }</a:t>
            </a:r>
          </a:p>
          <a:p>
            <a:r>
              <a:rPr lang="en-CA" dirty="0">
                <a:latin typeface="Consolas" pitchFamily="49" charset="0"/>
                <a:cs typeface="Consolas" pitchFamily="49" charset="0"/>
              </a:rPr>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Consider this directed graph</a:t>
            </a:r>
          </a:p>
          <a:p>
            <a:pPr lvl="1"/>
            <a:r>
              <a:rPr lang="en-CA" dirty="0" smtClean="0"/>
              <a:t>Each pair has only one directed</a:t>
            </a:r>
            <a:br>
              <a:rPr lang="en-CA" dirty="0" smtClean="0"/>
            </a:br>
            <a:r>
              <a:rPr lang="en-CA" dirty="0" smtClean="0"/>
              <a:t>edge</a:t>
            </a:r>
          </a:p>
          <a:p>
            <a:pPr lvl="1"/>
            <a:r>
              <a:rPr lang="en-CA" dirty="0" smtClean="0"/>
              <a:t>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dirty="0" smtClean="0"/>
              <a:t> is a source and</a:t>
            </a:r>
            <a:br>
              <a:rPr lang="en-CA" dirty="0" smtClean="0"/>
            </a:b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4</a:t>
            </a:r>
            <a:r>
              <a:rPr lang="en-CA" dirty="0" smtClean="0"/>
              <a:t> is a sink</a:t>
            </a:r>
          </a:p>
          <a:p>
            <a:pPr lvl="1"/>
            <a:endParaRPr lang="en-CA" dirty="0" smtClean="0"/>
          </a:p>
          <a:p>
            <a:pPr>
              <a:buNone/>
            </a:pPr>
            <a:r>
              <a:rPr lang="en-CA" dirty="0" smtClean="0"/>
              <a:t>	We will apply all three</a:t>
            </a:r>
            <a:br>
              <a:rPr lang="en-CA" dirty="0" smtClean="0"/>
            </a:br>
            <a:r>
              <a:rPr lang="en-CA" dirty="0" smtClean="0"/>
              <a:t>matrices</a:t>
            </a:r>
          </a:p>
          <a:p>
            <a:pPr lvl="1"/>
            <a:r>
              <a:rPr lang="en-CA" dirty="0" smtClean="0"/>
              <a:t>Shortest distance</a:t>
            </a:r>
          </a:p>
          <a:p>
            <a:pPr lvl="1"/>
            <a:r>
              <a:rPr lang="en-CA" dirty="0" smtClean="0"/>
              <a:t>Paths</a:t>
            </a:r>
          </a:p>
          <a:p>
            <a:pPr lvl="1"/>
            <a:r>
              <a:rPr lang="en-CA" dirty="0" smtClean="0"/>
              <a:t>Transitive closure</a:t>
            </a:r>
            <a:endParaRPr lang="en-CA" dirty="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2" cstate="print"/>
          <a:srcRect/>
          <a:stretch>
            <a:fillRect/>
          </a:stretch>
        </p:blipFill>
        <p:spPr bwMode="auto">
          <a:xfrm>
            <a:off x="3676773" y="1484784"/>
            <a:ext cx="5431731" cy="5328072"/>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We set up the three initial matrices</a:t>
            </a:r>
            <a:endParaRPr lang="en-CA" dirty="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3" cstate="print"/>
          <a:srcRect/>
          <a:stretch>
            <a:fillRect/>
          </a:stretch>
        </p:blipFill>
        <p:spPr bwMode="auto">
          <a:xfrm>
            <a:off x="5039544" y="476672"/>
            <a:ext cx="4104456" cy="4026127"/>
          </a:xfrm>
          <a:prstGeom prst="rect">
            <a:avLst/>
          </a:prstGeom>
          <a:noFill/>
        </p:spPr>
      </p:pic>
      <p:graphicFrame>
        <p:nvGraphicFramePr>
          <p:cNvPr id="126978" name="Object 2"/>
          <p:cNvGraphicFramePr>
            <a:graphicFrameLocks noChangeAspect="1"/>
          </p:cNvGraphicFramePr>
          <p:nvPr/>
        </p:nvGraphicFramePr>
        <p:xfrm>
          <a:off x="6237288" y="4405313"/>
          <a:ext cx="2787650" cy="2452687"/>
        </p:xfrm>
        <a:graphic>
          <a:graphicData uri="http://schemas.openxmlformats.org/presentationml/2006/ole">
            <mc:AlternateContent xmlns:mc="http://schemas.openxmlformats.org/markup-compatibility/2006">
              <mc:Choice xmlns:v="urn:schemas-microsoft-com:vml" Requires="v">
                <p:oleObj spid="_x0000_s126983" name="Equation" r:id="rId4" imgW="1688760" imgH="1485720" progId="Equation.DSMT4">
                  <p:embed/>
                </p:oleObj>
              </mc:Choice>
              <mc:Fallback>
                <p:oleObj name="Equation" r:id="rId4" imgW="1688760" imgH="148572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4405313"/>
                        <a:ext cx="2787650"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p:cNvGraphicFramePr>
            <a:graphicFrameLocks noChangeAspect="1"/>
          </p:cNvGraphicFramePr>
          <p:nvPr/>
        </p:nvGraphicFramePr>
        <p:xfrm>
          <a:off x="3300413" y="4405313"/>
          <a:ext cx="2516187" cy="2452687"/>
        </p:xfrm>
        <a:graphic>
          <a:graphicData uri="http://schemas.openxmlformats.org/presentationml/2006/ole">
            <mc:AlternateContent xmlns:mc="http://schemas.openxmlformats.org/markup-compatibility/2006">
              <mc:Choice xmlns:v="urn:schemas-microsoft-com:vml" Requires="v">
                <p:oleObj spid="_x0000_s126984" name="Equation" r:id="rId6" imgW="1523880" imgH="1485720" progId="Equation.DSMT4">
                  <p:embed/>
                </p:oleObj>
              </mc:Choice>
              <mc:Fallback>
                <p:oleObj name="Equation" r:id="rId6" imgW="1523880" imgH="1485720" progId="Equation.DSMT4">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413" y="4405313"/>
                        <a:ext cx="2516187"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6982" name="Object 5"/>
          <p:cNvGraphicFramePr>
            <a:graphicFrameLocks noChangeAspect="1"/>
          </p:cNvGraphicFramePr>
          <p:nvPr/>
        </p:nvGraphicFramePr>
        <p:xfrm>
          <a:off x="107950" y="4405313"/>
          <a:ext cx="2808288" cy="2452687"/>
        </p:xfrm>
        <a:graphic>
          <a:graphicData uri="http://schemas.openxmlformats.org/presentationml/2006/ole">
            <mc:AlternateContent xmlns:mc="http://schemas.openxmlformats.org/markup-compatibility/2006">
              <mc:Choice xmlns:v="urn:schemas-microsoft-com:vml" Requires="v">
                <p:oleObj spid="_x0000_s126985" name="Equation" r:id="rId8" imgW="1701720" imgH="1485720" progId="Equation.DSMT4">
                  <p:embed/>
                </p:oleObj>
              </mc:Choice>
              <mc:Fallback>
                <p:oleObj name="Equation" r:id="rId8" imgW="1701720" imgH="148572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50" y="4405313"/>
                        <a:ext cx="2808288"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step 1, no path leads to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dirty="0" smtClean="0"/>
              <a:t>, so</a:t>
            </a:r>
            <a:br>
              <a:rPr lang="en-CA" dirty="0" smtClean="0"/>
            </a:br>
            <a:r>
              <a:rPr lang="en-CA" dirty="0" smtClean="0"/>
              <a:t>no shorter paths could be found</a:t>
            </a:r>
            <a:br>
              <a:rPr lang="en-CA" dirty="0" smtClean="0"/>
            </a:br>
            <a:r>
              <a:rPr lang="en-CA" dirty="0" smtClean="0"/>
              <a:t>passing through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endParaRPr lang="en-CA" baseline="-250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3" cstate="print"/>
          <a:srcRect/>
          <a:stretch>
            <a:fillRect/>
          </a:stretch>
        </p:blipFill>
        <p:spPr bwMode="auto">
          <a:xfrm>
            <a:off x="5039544" y="476672"/>
            <a:ext cx="4104456" cy="4026127"/>
          </a:xfrm>
          <a:prstGeom prst="rect">
            <a:avLst/>
          </a:prstGeom>
          <a:noFill/>
        </p:spPr>
      </p:pic>
      <p:graphicFrame>
        <p:nvGraphicFramePr>
          <p:cNvPr id="126978" name="Object 2"/>
          <p:cNvGraphicFramePr>
            <a:graphicFrameLocks noChangeAspect="1"/>
          </p:cNvGraphicFramePr>
          <p:nvPr/>
        </p:nvGraphicFramePr>
        <p:xfrm>
          <a:off x="6237288" y="4405313"/>
          <a:ext cx="2787650" cy="2452687"/>
        </p:xfrm>
        <a:graphic>
          <a:graphicData uri="http://schemas.openxmlformats.org/presentationml/2006/ole">
            <mc:AlternateContent xmlns:mc="http://schemas.openxmlformats.org/markup-compatibility/2006">
              <mc:Choice xmlns:v="urn:schemas-microsoft-com:vml" Requires="v">
                <p:oleObj spid="_x0000_s128006" name="Equation" r:id="rId4" imgW="1688760" imgH="1485720" progId="Equation.DSMT4">
                  <p:embed/>
                </p:oleObj>
              </mc:Choice>
              <mc:Fallback>
                <p:oleObj name="Equation" r:id="rId4" imgW="1688760" imgH="148572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4405313"/>
                        <a:ext cx="2787650"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p:cNvGraphicFramePr>
            <a:graphicFrameLocks noChangeAspect="1"/>
          </p:cNvGraphicFramePr>
          <p:nvPr/>
        </p:nvGraphicFramePr>
        <p:xfrm>
          <a:off x="3300413" y="4405313"/>
          <a:ext cx="2516187" cy="2452687"/>
        </p:xfrm>
        <a:graphic>
          <a:graphicData uri="http://schemas.openxmlformats.org/presentationml/2006/ole">
            <mc:AlternateContent xmlns:mc="http://schemas.openxmlformats.org/markup-compatibility/2006">
              <mc:Choice xmlns:v="urn:schemas-microsoft-com:vml" Requires="v">
                <p:oleObj spid="_x0000_s128007" name="Equation" r:id="rId6" imgW="1523880" imgH="1485720" progId="Equation.DSMT4">
                  <p:embed/>
                </p:oleObj>
              </mc:Choice>
              <mc:Fallback>
                <p:oleObj name="Equation" r:id="rId6" imgW="1523880" imgH="148572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413" y="4405313"/>
                        <a:ext cx="2516187"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05" name="Object 5"/>
          <p:cNvGraphicFramePr>
            <a:graphicFrameLocks noChangeAspect="1"/>
          </p:cNvGraphicFramePr>
          <p:nvPr/>
        </p:nvGraphicFramePr>
        <p:xfrm>
          <a:off x="107950" y="4405313"/>
          <a:ext cx="2808288" cy="2452687"/>
        </p:xfrm>
        <a:graphic>
          <a:graphicData uri="http://schemas.openxmlformats.org/presentationml/2006/ole">
            <mc:AlternateContent xmlns:mc="http://schemas.openxmlformats.org/markup-compatibility/2006">
              <mc:Choice xmlns:v="urn:schemas-microsoft-com:vml" Requires="v">
                <p:oleObj spid="_x0000_s128008" name="Equation" r:id="rId8" imgW="1701720" imgH="1485720" progId="Equation.DSMT4">
                  <p:embed/>
                </p:oleObj>
              </mc:Choice>
              <mc:Fallback>
                <p:oleObj name="Equation" r:id="rId8" imgW="1701720" imgH="148572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50" y="4405313"/>
                        <a:ext cx="2808288"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smtClean="0">
                <a:latin typeface="Arial" charset="0"/>
                <a:cs typeface="Arial" charset="0"/>
              </a:rPr>
              <a:t>Strategy</a:t>
            </a:r>
            <a:endParaRPr lang="en-US" sz="4400" dirty="0" smtClean="0">
              <a:latin typeface="Arial" charset="0"/>
              <a:cs typeface="Arial" charset="0"/>
            </a:endParaRPr>
          </a:p>
        </p:txBody>
      </p:sp>
      <p:sp>
        <p:nvSpPr>
          <p:cNvPr id="8199"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5.1.2</a:t>
            </a:r>
          </a:p>
        </p:txBody>
      </p:sp>
      <p:sp>
        <p:nvSpPr>
          <p:cNvPr id="8" name="Footer Placeholder 7"/>
          <p:cNvSpPr>
            <a:spLocks noGrp="1"/>
          </p:cNvSpPr>
          <p:nvPr>
            <p:ph type="ftr" sz="quarter" idx="10"/>
          </p:nvPr>
        </p:nvSpPr>
        <p:spPr/>
        <p:txBody>
          <a:bodyPr/>
          <a:lstStyle/>
          <a:p>
            <a:pPr>
              <a:defRPr/>
            </a:pPr>
            <a:r>
              <a:rPr lang="en-CA" smtClean="0"/>
              <a:t>All-pairs Shortest Path</a:t>
            </a:r>
            <a:endParaRPr lang="en-CA" dirty="0"/>
          </a:p>
        </p:txBody>
      </p:sp>
      <p:sp>
        <p:nvSpPr>
          <p:cNvPr id="9" name="Content Placeholder 8"/>
          <p:cNvSpPr>
            <a:spLocks noGrp="1"/>
          </p:cNvSpPr>
          <p:nvPr>
            <p:ph idx="1"/>
          </p:nvPr>
        </p:nvSpPr>
        <p:spPr/>
        <p:txBody>
          <a:bodyPr/>
          <a:lstStyle/>
          <a:p>
            <a:pPr>
              <a:buNone/>
            </a:pPr>
            <a:r>
              <a:rPr lang="en-CA" dirty="0" smtClean="0"/>
              <a:t>	First, let’s consider only edges that connect vertices directly: </a:t>
            </a:r>
          </a:p>
          <a:p>
            <a:pPr>
              <a:buNone/>
            </a:pPr>
            <a:endParaRPr lang="en-CA" dirty="0" smtClean="0"/>
          </a:p>
          <a:p>
            <a:pPr>
              <a:buNone/>
            </a:pPr>
            <a:endParaRPr lang="en-CA" dirty="0" smtClean="0"/>
          </a:p>
          <a:p>
            <a:pPr>
              <a:buNone/>
            </a:pPr>
            <a:endParaRPr lang="en-CA" dirty="0" smtClean="0"/>
          </a:p>
          <a:p>
            <a:pPr>
              <a:buNone/>
            </a:pPr>
            <a:endParaRPr lang="en-CA" dirty="0" smtClean="0"/>
          </a:p>
          <a:p>
            <a:pPr>
              <a:buNone/>
            </a:pPr>
            <a:r>
              <a:rPr lang="en-CA" dirty="0" smtClean="0"/>
              <a:t>	Here, </a:t>
            </a:r>
            <a:r>
              <a:rPr lang="en-CA" i="1" dirty="0" err="1" smtClean="0">
                <a:latin typeface="Times New Roman" pitchFamily="18" charset="0"/>
                <a:cs typeface="Times New Roman" pitchFamily="18" charset="0"/>
              </a:rPr>
              <a:t>w</a:t>
            </a:r>
            <a:r>
              <a:rPr lang="en-CA" i="1" baseline="-25000" dirty="0" err="1" smtClean="0">
                <a:latin typeface="Times New Roman" pitchFamily="18" charset="0"/>
                <a:cs typeface="Times New Roman" pitchFamily="18" charset="0"/>
              </a:rPr>
              <a:t>i,j</a:t>
            </a:r>
            <a:r>
              <a:rPr lang="en-CA" i="1" dirty="0" smtClean="0"/>
              <a:t> </a:t>
            </a:r>
            <a:r>
              <a:rPr lang="en-CA" dirty="0" smtClean="0"/>
              <a:t>is the weight of the edge connecting vertices </a:t>
            </a:r>
            <a:r>
              <a:rPr lang="en-CA" i="1" dirty="0" err="1" smtClean="0">
                <a:latin typeface="Times New Roman" pitchFamily="18" charset="0"/>
                <a:cs typeface="Times New Roman" pitchFamily="18" charset="0"/>
              </a:rPr>
              <a:t>i</a:t>
            </a:r>
            <a:r>
              <a:rPr lang="en-CA" dirty="0" smtClean="0"/>
              <a:t> and </a:t>
            </a:r>
            <a:r>
              <a:rPr lang="en-CA" i="1" dirty="0" smtClean="0">
                <a:latin typeface="Times New Roman" pitchFamily="18" charset="0"/>
                <a:cs typeface="Times New Roman" pitchFamily="18" charset="0"/>
              </a:rPr>
              <a:t>j</a:t>
            </a:r>
            <a:endParaRPr lang="en-CA" dirty="0" smtClean="0">
              <a:latin typeface="Times New Roman" pitchFamily="18" charset="0"/>
              <a:cs typeface="Times New Roman" pitchFamily="18" charset="0"/>
            </a:endParaRPr>
          </a:p>
          <a:p>
            <a:pPr lvl="1"/>
            <a:r>
              <a:rPr lang="en-CA" dirty="0" smtClean="0"/>
              <a:t>Note, this can be a directed graph; </a:t>
            </a:r>
            <a:r>
              <a:rPr lang="en-CA" i="1" dirty="0" smtClean="0"/>
              <a:t>i.e.</a:t>
            </a:r>
            <a:r>
              <a:rPr lang="en-CA" dirty="0" smtClean="0"/>
              <a:t>, it may be that</a:t>
            </a:r>
          </a:p>
          <a:p>
            <a:pPr lvl="1"/>
            <a:endParaRPr lang="en-CA" i="1" dirty="0" smtClean="0">
              <a:latin typeface="Times New Roman" pitchFamily="18" charset="0"/>
              <a:cs typeface="Times New Roman" pitchFamily="18" charset="0"/>
            </a:endParaRPr>
          </a:p>
          <a:p>
            <a:pPr>
              <a:buNone/>
            </a:pPr>
            <a:r>
              <a:rPr lang="en-CA" i="1" dirty="0" smtClean="0">
                <a:latin typeface="Times New Roman" pitchFamily="18" charset="0"/>
                <a:cs typeface="Times New Roman" pitchFamily="18" charset="0"/>
              </a:rPr>
              <a:t>	</a:t>
            </a:r>
            <a:r>
              <a:rPr lang="en-CA" dirty="0" smtClean="0"/>
              <a:t>In C++, we would define a two-dimensional array</a:t>
            </a:r>
          </a:p>
          <a:p>
            <a:pPr>
              <a:buNone/>
            </a:pPr>
            <a:r>
              <a:rPr lang="en-CA" i="1" dirty="0" smtClean="0">
                <a:latin typeface="Consolas" pitchFamily="49" charset="0"/>
                <a:cs typeface="Consolas" pitchFamily="49" charset="0"/>
              </a:rPr>
              <a:t>		</a:t>
            </a:r>
            <a:r>
              <a:rPr lang="en-CA" dirty="0" smtClean="0">
                <a:latin typeface="Consolas" pitchFamily="49" charset="0"/>
                <a:cs typeface="Consolas" pitchFamily="49" charset="0"/>
              </a:rPr>
              <a:t>double d[</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a:t>
            </a:r>
            <a:endParaRPr lang="en-CA" i="1" dirty="0" smtClean="0">
              <a:latin typeface="Consolas" pitchFamily="49" charset="0"/>
              <a:cs typeface="Consolas" pitchFamily="49" charset="0"/>
            </a:endParaRPr>
          </a:p>
        </p:txBody>
      </p:sp>
      <p:graphicFrame>
        <p:nvGraphicFramePr>
          <p:cNvPr id="8201" name="Object 6"/>
          <p:cNvGraphicFramePr>
            <a:graphicFrameLocks noChangeAspect="1"/>
          </p:cNvGraphicFramePr>
          <p:nvPr/>
        </p:nvGraphicFramePr>
        <p:xfrm>
          <a:off x="2447925" y="2049463"/>
          <a:ext cx="4589463" cy="1235075"/>
        </p:xfrm>
        <a:graphic>
          <a:graphicData uri="http://schemas.openxmlformats.org/presentationml/2006/ole">
            <mc:AlternateContent xmlns:mc="http://schemas.openxmlformats.org/markup-compatibility/2006">
              <mc:Choice xmlns:v="urn:schemas-microsoft-com:vml" Requires="v">
                <p:oleObj spid="_x0000_s44036" name="Equation" r:id="rId4" imgW="2400120" imgH="647640" progId="Equation.DSMT4">
                  <p:embed/>
                </p:oleObj>
              </mc:Choice>
              <mc:Fallback>
                <p:oleObj name="Equation" r:id="rId4" imgW="2400120" imgH="64764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7925" y="2049463"/>
                        <a:ext cx="4589463"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6"/>
          <p:cNvGraphicFramePr>
            <a:graphicFrameLocks noChangeAspect="1"/>
          </p:cNvGraphicFramePr>
          <p:nvPr/>
        </p:nvGraphicFramePr>
        <p:xfrm>
          <a:off x="6693685" y="3778250"/>
          <a:ext cx="1071563" cy="431800"/>
        </p:xfrm>
        <a:graphic>
          <a:graphicData uri="http://schemas.openxmlformats.org/presentationml/2006/ole">
            <mc:AlternateContent xmlns:mc="http://schemas.openxmlformats.org/markup-compatibility/2006">
              <mc:Choice xmlns:v="urn:schemas-microsoft-com:vml" Requires="v">
                <p:oleObj spid="_x0000_s44037" name="Equation" r:id="rId6" imgW="596880" imgH="241200" progId="Equation.DSMT4">
                  <p:embed/>
                </p:oleObj>
              </mc:Choice>
              <mc:Fallback>
                <p:oleObj name="Equation" r:id="rId6" imgW="596880" imgH="241200" progId="Equation.DSMT4">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3685" y="3778250"/>
                        <a:ext cx="1071563"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step 2, we find:</a:t>
            </a:r>
          </a:p>
          <a:p>
            <a:pPr lvl="1"/>
            <a:r>
              <a:rPr lang="en-CA" sz="2000" dirty="0" smtClean="0"/>
              <a:t>A path </a:t>
            </a:r>
            <a:r>
              <a:rPr lang="en-CA" sz="2000" dirty="0" smtClean="0">
                <a:latin typeface="Times New Roman" pitchFamily="18" charset="0"/>
                <a:cs typeface="Times New Roman" pitchFamily="18" charset="0"/>
              </a:rPr>
              <a:t>(3, 2, 7)</a:t>
            </a:r>
            <a:r>
              <a:rPr lang="en-CA" sz="2000" dirty="0" smtClean="0"/>
              <a:t> of length 14</a:t>
            </a:r>
            <a:endParaRPr lang="en-CA" sz="2000" baseline="-250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3" cstate="print"/>
          <a:srcRect/>
          <a:stretch>
            <a:fillRect/>
          </a:stretch>
        </p:blipFill>
        <p:spPr bwMode="auto">
          <a:xfrm>
            <a:off x="5039544" y="476672"/>
            <a:ext cx="4104456" cy="4026127"/>
          </a:xfrm>
          <a:prstGeom prst="rect">
            <a:avLst/>
          </a:prstGeom>
          <a:noFill/>
        </p:spPr>
      </p:pic>
      <p:graphicFrame>
        <p:nvGraphicFramePr>
          <p:cNvPr id="129029" name="Object 2"/>
          <p:cNvGraphicFramePr>
            <a:graphicFrameLocks noChangeAspect="1"/>
          </p:cNvGraphicFramePr>
          <p:nvPr/>
        </p:nvGraphicFramePr>
        <p:xfrm>
          <a:off x="6237288" y="4405313"/>
          <a:ext cx="2787650" cy="2452687"/>
        </p:xfrm>
        <a:graphic>
          <a:graphicData uri="http://schemas.openxmlformats.org/presentationml/2006/ole">
            <mc:AlternateContent xmlns:mc="http://schemas.openxmlformats.org/markup-compatibility/2006">
              <mc:Choice xmlns:v="urn:schemas-microsoft-com:vml" Requires="v">
                <p:oleObj spid="_x0000_s129032" name="Equation" r:id="rId4" imgW="1688760" imgH="1485720" progId="Equation.DSMT4">
                  <p:embed/>
                </p:oleObj>
              </mc:Choice>
              <mc:Fallback>
                <p:oleObj name="Equation" r:id="rId4" imgW="1688760" imgH="148572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4405313"/>
                        <a:ext cx="2787650"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30" name="Object 4"/>
          <p:cNvGraphicFramePr>
            <a:graphicFrameLocks noChangeAspect="1"/>
          </p:cNvGraphicFramePr>
          <p:nvPr/>
        </p:nvGraphicFramePr>
        <p:xfrm>
          <a:off x="3300413" y="4405313"/>
          <a:ext cx="2516187" cy="2452687"/>
        </p:xfrm>
        <a:graphic>
          <a:graphicData uri="http://schemas.openxmlformats.org/presentationml/2006/ole">
            <mc:AlternateContent xmlns:mc="http://schemas.openxmlformats.org/markup-compatibility/2006">
              <mc:Choice xmlns:v="urn:schemas-microsoft-com:vml" Requires="v">
                <p:oleObj spid="_x0000_s129033" name="Equation" r:id="rId6" imgW="1523880" imgH="1485720" progId="Equation.DSMT4">
                  <p:embed/>
                </p:oleObj>
              </mc:Choice>
              <mc:Fallback>
                <p:oleObj name="Equation" r:id="rId6" imgW="1523880" imgH="148572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413" y="4405313"/>
                        <a:ext cx="2516187"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31" name="Object 5"/>
          <p:cNvGraphicFramePr>
            <a:graphicFrameLocks noChangeAspect="1"/>
          </p:cNvGraphicFramePr>
          <p:nvPr/>
        </p:nvGraphicFramePr>
        <p:xfrm>
          <a:off x="107950" y="4405313"/>
          <a:ext cx="2808288" cy="2452687"/>
        </p:xfrm>
        <a:graphic>
          <a:graphicData uri="http://schemas.openxmlformats.org/presentationml/2006/ole">
            <mc:AlternateContent xmlns:mc="http://schemas.openxmlformats.org/markup-compatibility/2006">
              <mc:Choice xmlns:v="urn:schemas-microsoft-com:vml" Requires="v">
                <p:oleObj spid="_x0000_s129034" name="Equation" r:id="rId8" imgW="1701720" imgH="1485720" progId="Equation.DSMT4">
                  <p:embed/>
                </p:oleObj>
              </mc:Choice>
              <mc:Fallback>
                <p:oleObj name="Equation" r:id="rId8" imgW="1701720" imgH="148572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50" y="4405313"/>
                        <a:ext cx="2808288"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Oval 14"/>
          <p:cNvSpPr/>
          <p:nvPr/>
        </p:nvSpPr>
        <p:spPr>
          <a:xfrm>
            <a:off x="2436876" y="5050015"/>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340642" y="5050015"/>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8470485" y="5050015"/>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step 2, we find:</a:t>
            </a:r>
          </a:p>
          <a:p>
            <a:pPr lvl="1"/>
            <a:r>
              <a:rPr lang="en-CA" sz="2000" dirty="0" smtClean="0"/>
              <a:t>A path </a:t>
            </a:r>
            <a:r>
              <a:rPr lang="en-CA" sz="2000" dirty="0" smtClean="0">
                <a:latin typeface="Times New Roman" pitchFamily="18" charset="0"/>
                <a:cs typeface="Times New Roman" pitchFamily="18" charset="0"/>
              </a:rPr>
              <a:t>(3, 2, 7)</a:t>
            </a:r>
            <a:r>
              <a:rPr lang="en-CA" sz="2000" dirty="0" smtClean="0"/>
              <a:t> of length 14</a:t>
            </a:r>
            <a:endParaRPr lang="en-CA" dirty="0" smtClean="0"/>
          </a:p>
          <a:p>
            <a:pPr lvl="1"/>
            <a:endParaRPr lang="en-CA" dirty="0" smtClean="0"/>
          </a:p>
          <a:p>
            <a:pPr>
              <a:buNone/>
            </a:pPr>
            <a:r>
              <a:rPr lang="en-CA" dirty="0" smtClean="0"/>
              <a:t>	We update</a:t>
            </a:r>
          </a:p>
          <a:p>
            <a:pPr>
              <a:buNone/>
            </a:pPr>
            <a:r>
              <a:rPr lang="en-CA" dirty="0" smtClean="0"/>
              <a:t>		</a:t>
            </a:r>
            <a:r>
              <a:rPr lang="en-CA" i="1" dirty="0" smtClean="0">
                <a:latin typeface="Times New Roman" pitchFamily="18" charset="0"/>
                <a:cs typeface="Times New Roman" pitchFamily="18" charset="0"/>
              </a:rPr>
              <a:t>d</a:t>
            </a:r>
            <a:r>
              <a:rPr lang="en-CA" baseline="-25000" dirty="0" smtClean="0">
                <a:latin typeface="Times New Roman" pitchFamily="18" charset="0"/>
                <a:cs typeface="Times New Roman" pitchFamily="18" charset="0"/>
              </a:rPr>
              <a:t>3,7</a:t>
            </a:r>
            <a:r>
              <a:rPr lang="en-CA" dirty="0" smtClean="0">
                <a:latin typeface="Times New Roman" pitchFamily="18" charset="0"/>
                <a:cs typeface="Times New Roman" pitchFamily="18" charset="0"/>
              </a:rPr>
              <a:t> = 14</a:t>
            </a:r>
            <a:r>
              <a:rPr lang="en-CA" dirty="0" smtClean="0"/>
              <a:t>,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3,7</a:t>
            </a:r>
            <a:r>
              <a:rPr lang="en-CA" dirty="0" smtClean="0">
                <a:latin typeface="Times New Roman" pitchFamily="18" charset="0"/>
                <a:cs typeface="Times New Roman" pitchFamily="18" charset="0"/>
              </a:rPr>
              <a:t> = 2</a:t>
            </a:r>
            <a:r>
              <a:rPr lang="en-CA" dirty="0" smtClean="0"/>
              <a:t> and </a:t>
            </a:r>
            <a:r>
              <a:rPr lang="en-CA" i="1" dirty="0" smtClean="0">
                <a:latin typeface="Times New Roman" pitchFamily="18" charset="0"/>
                <a:cs typeface="Times New Roman" pitchFamily="18" charset="0"/>
              </a:rPr>
              <a:t>c</a:t>
            </a:r>
            <a:r>
              <a:rPr lang="en-CA" baseline="-25000" dirty="0" smtClean="0">
                <a:latin typeface="Times New Roman" pitchFamily="18" charset="0"/>
                <a:cs typeface="Times New Roman" pitchFamily="18" charset="0"/>
              </a:rPr>
              <a:t>3,7</a:t>
            </a:r>
            <a:r>
              <a:rPr lang="en-CA" dirty="0" smtClean="0">
                <a:latin typeface="Times New Roman" pitchFamily="18" charset="0"/>
                <a:cs typeface="Times New Roman" pitchFamily="18" charset="0"/>
              </a:rPr>
              <a:t> = </a:t>
            </a:r>
            <a:r>
              <a:rPr lang="en-CA" i="1" dirty="0" smtClean="0">
                <a:latin typeface="Times New Roman" pitchFamily="18" charset="0"/>
                <a:cs typeface="Times New Roman" pitchFamily="18" charset="0"/>
              </a:rPr>
              <a:t>T</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3" cstate="print"/>
          <a:srcRect/>
          <a:stretch>
            <a:fillRect/>
          </a:stretch>
        </p:blipFill>
        <p:spPr bwMode="auto">
          <a:xfrm>
            <a:off x="5039544" y="476672"/>
            <a:ext cx="4104456" cy="4026127"/>
          </a:xfrm>
          <a:prstGeom prst="rect">
            <a:avLst/>
          </a:prstGeom>
          <a:noFill/>
        </p:spPr>
      </p:pic>
      <p:graphicFrame>
        <p:nvGraphicFramePr>
          <p:cNvPr id="126978" name="Object 2"/>
          <p:cNvGraphicFramePr>
            <a:graphicFrameLocks noChangeAspect="1"/>
          </p:cNvGraphicFramePr>
          <p:nvPr/>
        </p:nvGraphicFramePr>
        <p:xfrm>
          <a:off x="6237288" y="4405313"/>
          <a:ext cx="2787650" cy="2452687"/>
        </p:xfrm>
        <a:graphic>
          <a:graphicData uri="http://schemas.openxmlformats.org/presentationml/2006/ole">
            <mc:AlternateContent xmlns:mc="http://schemas.openxmlformats.org/markup-compatibility/2006">
              <mc:Choice xmlns:v="urn:schemas-microsoft-com:vml" Requires="v">
                <p:oleObj spid="_x0000_s130053" name="Equation" r:id="rId4" imgW="1688760" imgH="1485720" progId="Equation.DSMT4">
                  <p:embed/>
                </p:oleObj>
              </mc:Choice>
              <mc:Fallback>
                <p:oleObj name="Equation" r:id="rId4" imgW="1688760" imgH="148572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4405313"/>
                        <a:ext cx="2787650"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p:cNvGraphicFramePr>
            <a:graphicFrameLocks noChangeAspect="1"/>
          </p:cNvGraphicFramePr>
          <p:nvPr/>
        </p:nvGraphicFramePr>
        <p:xfrm>
          <a:off x="3300413" y="4405313"/>
          <a:ext cx="2516187" cy="2452687"/>
        </p:xfrm>
        <a:graphic>
          <a:graphicData uri="http://schemas.openxmlformats.org/presentationml/2006/ole">
            <mc:AlternateContent xmlns:mc="http://schemas.openxmlformats.org/markup-compatibility/2006">
              <mc:Choice xmlns:v="urn:schemas-microsoft-com:vml" Requires="v">
                <p:oleObj spid="_x0000_s130054" name="Equation" r:id="rId6" imgW="1523880" imgH="1485720" progId="Equation.DSMT4">
                  <p:embed/>
                </p:oleObj>
              </mc:Choice>
              <mc:Fallback>
                <p:oleObj name="Equation" r:id="rId6" imgW="1523880" imgH="148572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413" y="4405313"/>
                        <a:ext cx="2516187"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
          <p:cNvGraphicFramePr>
            <a:graphicFrameLocks noChangeAspect="1"/>
          </p:cNvGraphicFramePr>
          <p:nvPr/>
        </p:nvGraphicFramePr>
        <p:xfrm>
          <a:off x="87313" y="4405313"/>
          <a:ext cx="2849562" cy="2452687"/>
        </p:xfrm>
        <a:graphic>
          <a:graphicData uri="http://schemas.openxmlformats.org/presentationml/2006/ole">
            <mc:AlternateContent xmlns:mc="http://schemas.openxmlformats.org/markup-compatibility/2006">
              <mc:Choice xmlns:v="urn:schemas-microsoft-com:vml" Requires="v">
                <p:oleObj spid="_x0000_s130055" name="Equation" r:id="rId8" imgW="1726920" imgH="1485720" progId="Equation.DSMT4">
                  <p:embed/>
                </p:oleObj>
              </mc:Choice>
              <mc:Fallback>
                <p:oleObj name="Equation" r:id="rId8" imgW="1726920" imgH="148572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313" y="4405313"/>
                        <a:ext cx="2849562"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Oval 9"/>
          <p:cNvSpPr/>
          <p:nvPr/>
        </p:nvSpPr>
        <p:spPr>
          <a:xfrm>
            <a:off x="2436876" y="5050015"/>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5340642" y="5050015"/>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8470485" y="5050015"/>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step 3, we find:</a:t>
            </a:r>
          </a:p>
          <a:p>
            <a:pPr lvl="1"/>
            <a:r>
              <a:rPr lang="en-CA" sz="2000" dirty="0" smtClean="0"/>
              <a:t>A path </a:t>
            </a:r>
            <a:r>
              <a:rPr lang="en-CA" sz="2000" dirty="0" smtClean="0">
                <a:latin typeface="Times New Roman" pitchFamily="18" charset="0"/>
                <a:cs typeface="Times New Roman" pitchFamily="18" charset="0"/>
              </a:rPr>
              <a:t>(7, 3, 2)</a:t>
            </a:r>
            <a:r>
              <a:rPr lang="en-CA" sz="2000" dirty="0" smtClean="0"/>
              <a:t> of length 19</a:t>
            </a:r>
          </a:p>
          <a:p>
            <a:pPr lvl="1"/>
            <a:r>
              <a:rPr lang="en-CA" sz="2000" dirty="0" smtClean="0"/>
              <a:t>A path </a:t>
            </a:r>
            <a:r>
              <a:rPr lang="en-CA" sz="2000" dirty="0" smtClean="0">
                <a:latin typeface="Times New Roman" pitchFamily="18" charset="0"/>
                <a:cs typeface="Times New Roman" pitchFamily="18" charset="0"/>
              </a:rPr>
              <a:t>(7, 3, 6)</a:t>
            </a:r>
            <a:r>
              <a:rPr lang="en-CA" sz="2000" dirty="0" smtClean="0"/>
              <a:t> of length 12</a:t>
            </a:r>
          </a:p>
          <a:p>
            <a:pPr lvl="1"/>
            <a:endParaRPr lang="en-CA" dirty="0" smtClean="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3" cstate="print"/>
          <a:srcRect/>
          <a:stretch>
            <a:fillRect/>
          </a:stretch>
        </p:blipFill>
        <p:spPr bwMode="auto">
          <a:xfrm>
            <a:off x="5039544" y="476672"/>
            <a:ext cx="4104456" cy="4026127"/>
          </a:xfrm>
          <a:prstGeom prst="rect">
            <a:avLst/>
          </a:prstGeom>
          <a:noFill/>
        </p:spPr>
      </p:pic>
      <p:graphicFrame>
        <p:nvGraphicFramePr>
          <p:cNvPr id="126978" name="Object 2"/>
          <p:cNvGraphicFramePr>
            <a:graphicFrameLocks noChangeAspect="1"/>
          </p:cNvGraphicFramePr>
          <p:nvPr/>
        </p:nvGraphicFramePr>
        <p:xfrm>
          <a:off x="6237288" y="4405313"/>
          <a:ext cx="2787650" cy="2452687"/>
        </p:xfrm>
        <a:graphic>
          <a:graphicData uri="http://schemas.openxmlformats.org/presentationml/2006/ole">
            <mc:AlternateContent xmlns:mc="http://schemas.openxmlformats.org/markup-compatibility/2006">
              <mc:Choice xmlns:v="urn:schemas-microsoft-com:vml" Requires="v">
                <p:oleObj spid="_x0000_s131077" name="Equation" r:id="rId4" imgW="1688760" imgH="1485720" progId="Equation.DSMT4">
                  <p:embed/>
                </p:oleObj>
              </mc:Choice>
              <mc:Fallback>
                <p:oleObj name="Equation" r:id="rId4" imgW="1688760" imgH="148572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4405313"/>
                        <a:ext cx="2787650"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p:cNvGraphicFramePr>
            <a:graphicFrameLocks noChangeAspect="1"/>
          </p:cNvGraphicFramePr>
          <p:nvPr/>
        </p:nvGraphicFramePr>
        <p:xfrm>
          <a:off x="3300413" y="4405313"/>
          <a:ext cx="2516187" cy="2452687"/>
        </p:xfrm>
        <a:graphic>
          <a:graphicData uri="http://schemas.openxmlformats.org/presentationml/2006/ole">
            <mc:AlternateContent xmlns:mc="http://schemas.openxmlformats.org/markup-compatibility/2006">
              <mc:Choice xmlns:v="urn:schemas-microsoft-com:vml" Requires="v">
                <p:oleObj spid="_x0000_s131078" name="Equation" r:id="rId6" imgW="1523880" imgH="1485720" progId="Equation.DSMT4">
                  <p:embed/>
                </p:oleObj>
              </mc:Choice>
              <mc:Fallback>
                <p:oleObj name="Equation" r:id="rId6" imgW="1523880" imgH="148572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413" y="4405313"/>
                        <a:ext cx="2516187"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
          <p:cNvGraphicFramePr>
            <a:graphicFrameLocks noChangeAspect="1"/>
          </p:cNvGraphicFramePr>
          <p:nvPr/>
        </p:nvGraphicFramePr>
        <p:xfrm>
          <a:off x="87313" y="4405313"/>
          <a:ext cx="2849562" cy="2452687"/>
        </p:xfrm>
        <a:graphic>
          <a:graphicData uri="http://schemas.openxmlformats.org/presentationml/2006/ole">
            <mc:AlternateContent xmlns:mc="http://schemas.openxmlformats.org/markup-compatibility/2006">
              <mc:Choice xmlns:v="urn:schemas-microsoft-com:vml" Requires="v">
                <p:oleObj spid="_x0000_s131079" name="Equation" r:id="rId8" imgW="1726920" imgH="1485720" progId="Equation.DSMT4">
                  <p:embed/>
                </p:oleObj>
              </mc:Choice>
              <mc:Fallback>
                <p:oleObj name="Equation" r:id="rId8" imgW="1726920" imgH="148572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313" y="4405313"/>
                        <a:ext cx="2849562"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Oval 9"/>
          <p:cNvSpPr/>
          <p:nvPr/>
        </p:nvSpPr>
        <p:spPr>
          <a:xfrm>
            <a:off x="480937" y="6404774"/>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610780" y="6404774"/>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6623393" y="6404774"/>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2029944" y="6404774"/>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5004048" y="6404774"/>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8123838" y="6404774"/>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step 3, we find:</a:t>
            </a:r>
          </a:p>
          <a:p>
            <a:pPr lvl="1"/>
            <a:r>
              <a:rPr lang="en-CA" sz="2000" dirty="0" smtClean="0"/>
              <a:t>A path </a:t>
            </a:r>
            <a:r>
              <a:rPr lang="en-CA" sz="2000" dirty="0" smtClean="0">
                <a:latin typeface="Times New Roman" pitchFamily="18" charset="0"/>
                <a:cs typeface="Times New Roman" pitchFamily="18" charset="0"/>
              </a:rPr>
              <a:t>(7, 3, 2)</a:t>
            </a:r>
            <a:r>
              <a:rPr lang="en-CA" sz="2000" dirty="0" smtClean="0"/>
              <a:t> of length 19</a:t>
            </a:r>
          </a:p>
          <a:p>
            <a:pPr lvl="1"/>
            <a:r>
              <a:rPr lang="en-CA" sz="2000" dirty="0" smtClean="0"/>
              <a:t>A path </a:t>
            </a:r>
            <a:r>
              <a:rPr lang="en-CA" sz="2000" dirty="0" smtClean="0">
                <a:latin typeface="Times New Roman" pitchFamily="18" charset="0"/>
                <a:cs typeface="Times New Roman" pitchFamily="18" charset="0"/>
              </a:rPr>
              <a:t>(7, 3, 6)</a:t>
            </a:r>
            <a:r>
              <a:rPr lang="en-CA" sz="2000" dirty="0" smtClean="0"/>
              <a:t> of length 12</a:t>
            </a:r>
          </a:p>
          <a:p>
            <a:pPr lvl="1"/>
            <a:endParaRPr lang="en-CA" dirty="0" smtClean="0"/>
          </a:p>
          <a:p>
            <a:pPr>
              <a:buNone/>
            </a:pPr>
            <a:r>
              <a:rPr lang="en-CA" sz="2200" dirty="0" smtClean="0"/>
              <a:t>	</a:t>
            </a:r>
            <a:r>
              <a:rPr lang="en-CA" dirty="0" smtClean="0"/>
              <a:t>We update</a:t>
            </a:r>
          </a:p>
          <a:p>
            <a:pPr>
              <a:buNone/>
            </a:pPr>
            <a:r>
              <a:rPr lang="en-CA" dirty="0" smtClean="0"/>
              <a:t>		</a:t>
            </a:r>
            <a:r>
              <a:rPr lang="en-CA" i="1" dirty="0" smtClean="0">
                <a:latin typeface="Times New Roman" pitchFamily="18" charset="0"/>
                <a:cs typeface="Times New Roman" pitchFamily="18" charset="0"/>
              </a:rPr>
              <a:t>d</a:t>
            </a:r>
            <a:r>
              <a:rPr lang="en-CA" baseline="-25000" dirty="0" smtClean="0">
                <a:latin typeface="Times New Roman" pitchFamily="18" charset="0"/>
                <a:cs typeface="Times New Roman" pitchFamily="18" charset="0"/>
              </a:rPr>
              <a:t>7,2</a:t>
            </a:r>
            <a:r>
              <a:rPr lang="en-CA" dirty="0" smtClean="0">
                <a:latin typeface="Times New Roman" pitchFamily="18" charset="0"/>
                <a:cs typeface="Times New Roman" pitchFamily="18" charset="0"/>
              </a:rPr>
              <a:t> = 19</a:t>
            </a:r>
            <a:r>
              <a:rPr lang="en-CA" dirty="0" smtClean="0"/>
              <a:t>,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7,2</a:t>
            </a:r>
            <a:r>
              <a:rPr lang="en-CA" dirty="0" smtClean="0">
                <a:latin typeface="Times New Roman" pitchFamily="18" charset="0"/>
                <a:cs typeface="Times New Roman" pitchFamily="18" charset="0"/>
              </a:rPr>
              <a:t> = 3</a:t>
            </a:r>
            <a:r>
              <a:rPr lang="en-CA" dirty="0" smtClean="0"/>
              <a:t> and </a:t>
            </a:r>
            <a:r>
              <a:rPr lang="en-CA" i="1" dirty="0" smtClean="0">
                <a:latin typeface="Times New Roman" pitchFamily="18" charset="0"/>
                <a:cs typeface="Times New Roman" pitchFamily="18" charset="0"/>
              </a:rPr>
              <a:t>c</a:t>
            </a:r>
            <a:r>
              <a:rPr lang="en-CA" baseline="-25000" dirty="0" smtClean="0">
                <a:latin typeface="Times New Roman" pitchFamily="18" charset="0"/>
                <a:cs typeface="Times New Roman" pitchFamily="18" charset="0"/>
              </a:rPr>
              <a:t>7,2</a:t>
            </a:r>
            <a:r>
              <a:rPr lang="en-CA" dirty="0" smtClean="0">
                <a:latin typeface="Times New Roman" pitchFamily="18" charset="0"/>
                <a:cs typeface="Times New Roman" pitchFamily="18" charset="0"/>
              </a:rPr>
              <a:t> = </a:t>
            </a:r>
            <a:r>
              <a:rPr lang="en-CA" i="1" dirty="0" smtClean="0">
                <a:latin typeface="Times New Roman" pitchFamily="18" charset="0"/>
                <a:cs typeface="Times New Roman" pitchFamily="18" charset="0"/>
              </a:rPr>
              <a:t>T</a:t>
            </a:r>
          </a:p>
          <a:p>
            <a:pPr>
              <a:buNone/>
            </a:pPr>
            <a:r>
              <a:rPr lang="en-CA" dirty="0" smtClean="0"/>
              <a:t>		</a:t>
            </a:r>
            <a:r>
              <a:rPr lang="en-CA" i="1" dirty="0" smtClean="0">
                <a:latin typeface="Times New Roman" pitchFamily="18" charset="0"/>
                <a:cs typeface="Times New Roman" pitchFamily="18" charset="0"/>
              </a:rPr>
              <a:t>d</a:t>
            </a:r>
            <a:r>
              <a:rPr lang="en-CA" baseline="-25000" dirty="0" smtClean="0">
                <a:latin typeface="Times New Roman" pitchFamily="18" charset="0"/>
                <a:cs typeface="Times New Roman" pitchFamily="18" charset="0"/>
              </a:rPr>
              <a:t>7,6</a:t>
            </a:r>
            <a:r>
              <a:rPr lang="en-CA" dirty="0" smtClean="0">
                <a:latin typeface="Times New Roman" pitchFamily="18" charset="0"/>
                <a:cs typeface="Times New Roman" pitchFamily="18" charset="0"/>
              </a:rPr>
              <a:t> = 12</a:t>
            </a:r>
            <a:r>
              <a:rPr lang="en-CA" dirty="0" smtClean="0"/>
              <a:t>,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7,6</a:t>
            </a:r>
            <a:r>
              <a:rPr lang="en-CA" dirty="0" smtClean="0">
                <a:latin typeface="Times New Roman" pitchFamily="18" charset="0"/>
                <a:cs typeface="Times New Roman" pitchFamily="18" charset="0"/>
              </a:rPr>
              <a:t> = 3</a:t>
            </a:r>
            <a:r>
              <a:rPr lang="en-CA" dirty="0" smtClean="0"/>
              <a:t> and </a:t>
            </a:r>
            <a:r>
              <a:rPr lang="en-CA" i="1" dirty="0" smtClean="0">
                <a:latin typeface="Times New Roman" pitchFamily="18" charset="0"/>
                <a:cs typeface="Times New Roman" pitchFamily="18" charset="0"/>
              </a:rPr>
              <a:t>c</a:t>
            </a:r>
            <a:r>
              <a:rPr lang="en-CA" baseline="-25000" dirty="0" smtClean="0">
                <a:latin typeface="Times New Roman" pitchFamily="18" charset="0"/>
                <a:cs typeface="Times New Roman" pitchFamily="18" charset="0"/>
              </a:rPr>
              <a:t>7,6</a:t>
            </a:r>
            <a:r>
              <a:rPr lang="en-CA" dirty="0" smtClean="0">
                <a:latin typeface="Times New Roman" pitchFamily="18" charset="0"/>
                <a:cs typeface="Times New Roman" pitchFamily="18" charset="0"/>
              </a:rPr>
              <a:t> = </a:t>
            </a:r>
            <a:r>
              <a:rPr lang="en-CA" i="1" dirty="0" smtClean="0">
                <a:latin typeface="Times New Roman" pitchFamily="18" charset="0"/>
                <a:cs typeface="Times New Roman" pitchFamily="18" charset="0"/>
              </a:rPr>
              <a:t>T</a:t>
            </a:r>
          </a:p>
          <a:p>
            <a:pPr>
              <a:buNone/>
            </a:pPr>
            <a:endParaRPr lang="en-CA" i="1"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3" cstate="print"/>
          <a:srcRect/>
          <a:stretch>
            <a:fillRect/>
          </a:stretch>
        </p:blipFill>
        <p:spPr bwMode="auto">
          <a:xfrm>
            <a:off x="5039544" y="476672"/>
            <a:ext cx="4104456" cy="4026127"/>
          </a:xfrm>
          <a:prstGeom prst="rect">
            <a:avLst/>
          </a:prstGeom>
          <a:noFill/>
        </p:spPr>
      </p:pic>
      <p:graphicFrame>
        <p:nvGraphicFramePr>
          <p:cNvPr id="126978" name="Object 2"/>
          <p:cNvGraphicFramePr>
            <a:graphicFrameLocks noChangeAspect="1"/>
          </p:cNvGraphicFramePr>
          <p:nvPr/>
        </p:nvGraphicFramePr>
        <p:xfrm>
          <a:off x="6237288" y="4405313"/>
          <a:ext cx="2787650" cy="2452687"/>
        </p:xfrm>
        <a:graphic>
          <a:graphicData uri="http://schemas.openxmlformats.org/presentationml/2006/ole">
            <mc:AlternateContent xmlns:mc="http://schemas.openxmlformats.org/markup-compatibility/2006">
              <mc:Choice xmlns:v="urn:schemas-microsoft-com:vml" Requires="v">
                <p:oleObj spid="_x0000_s132101" name="Equation" r:id="rId4" imgW="1688760" imgH="1485720" progId="Equation.DSMT4">
                  <p:embed/>
                </p:oleObj>
              </mc:Choice>
              <mc:Fallback>
                <p:oleObj name="Equation" r:id="rId4" imgW="1688760" imgH="148572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4405313"/>
                        <a:ext cx="2787650"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p:cNvGraphicFramePr>
            <a:graphicFrameLocks noChangeAspect="1"/>
          </p:cNvGraphicFramePr>
          <p:nvPr/>
        </p:nvGraphicFramePr>
        <p:xfrm>
          <a:off x="3300413" y="4405313"/>
          <a:ext cx="2516187" cy="2452687"/>
        </p:xfrm>
        <a:graphic>
          <a:graphicData uri="http://schemas.openxmlformats.org/presentationml/2006/ole">
            <mc:AlternateContent xmlns:mc="http://schemas.openxmlformats.org/markup-compatibility/2006">
              <mc:Choice xmlns:v="urn:schemas-microsoft-com:vml" Requires="v">
                <p:oleObj spid="_x0000_s132102" name="Equation" r:id="rId6" imgW="1523880" imgH="1485720" progId="Equation.DSMT4">
                  <p:embed/>
                </p:oleObj>
              </mc:Choice>
              <mc:Fallback>
                <p:oleObj name="Equation" r:id="rId6" imgW="1523880" imgH="148572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413" y="4405313"/>
                        <a:ext cx="2516187"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
          <p:cNvGraphicFramePr>
            <a:graphicFrameLocks noChangeAspect="1"/>
          </p:cNvGraphicFramePr>
          <p:nvPr/>
        </p:nvGraphicFramePr>
        <p:xfrm>
          <a:off x="76200" y="4405313"/>
          <a:ext cx="2871788" cy="2452687"/>
        </p:xfrm>
        <a:graphic>
          <a:graphicData uri="http://schemas.openxmlformats.org/presentationml/2006/ole">
            <mc:AlternateContent xmlns:mc="http://schemas.openxmlformats.org/markup-compatibility/2006">
              <mc:Choice xmlns:v="urn:schemas-microsoft-com:vml" Requires="v">
                <p:oleObj spid="_x0000_s132103" name="Equation" r:id="rId8" imgW="1739880" imgH="1485720" progId="Equation.DSMT4">
                  <p:embed/>
                </p:oleObj>
              </mc:Choice>
              <mc:Fallback>
                <p:oleObj name="Equation" r:id="rId8" imgW="1739880" imgH="148572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 y="4405313"/>
                        <a:ext cx="2871788"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Oval 9"/>
          <p:cNvSpPr/>
          <p:nvPr/>
        </p:nvSpPr>
        <p:spPr>
          <a:xfrm>
            <a:off x="480937" y="6404774"/>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610780" y="6404774"/>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6623393" y="6404774"/>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2029944" y="6404774"/>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5004048" y="6404774"/>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8123838" y="6404774"/>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step 4, there are no paths out</a:t>
            </a:r>
            <a:br>
              <a:rPr lang="en-CA" dirty="0" smtClean="0"/>
            </a:br>
            <a:r>
              <a:rPr lang="en-CA" dirty="0" smtClean="0"/>
              <a:t>of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4</a:t>
            </a:r>
            <a:r>
              <a:rPr lang="en-CA" dirty="0" smtClean="0"/>
              <a:t>, so we are finished</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3" cstate="print"/>
          <a:srcRect/>
          <a:stretch>
            <a:fillRect/>
          </a:stretch>
        </p:blipFill>
        <p:spPr bwMode="auto">
          <a:xfrm>
            <a:off x="5039544" y="476672"/>
            <a:ext cx="4104456" cy="4026127"/>
          </a:xfrm>
          <a:prstGeom prst="rect">
            <a:avLst/>
          </a:prstGeom>
          <a:noFill/>
        </p:spPr>
      </p:pic>
      <p:graphicFrame>
        <p:nvGraphicFramePr>
          <p:cNvPr id="126978" name="Object 2"/>
          <p:cNvGraphicFramePr>
            <a:graphicFrameLocks noChangeAspect="1"/>
          </p:cNvGraphicFramePr>
          <p:nvPr/>
        </p:nvGraphicFramePr>
        <p:xfrm>
          <a:off x="6237288" y="4405313"/>
          <a:ext cx="2787650" cy="2452687"/>
        </p:xfrm>
        <a:graphic>
          <a:graphicData uri="http://schemas.openxmlformats.org/presentationml/2006/ole">
            <mc:AlternateContent xmlns:mc="http://schemas.openxmlformats.org/markup-compatibility/2006">
              <mc:Choice xmlns:v="urn:schemas-microsoft-com:vml" Requires="v">
                <p:oleObj spid="_x0000_s133125" name="Equation" r:id="rId4" imgW="1688760" imgH="1485720" progId="Equation.DSMT4">
                  <p:embed/>
                </p:oleObj>
              </mc:Choice>
              <mc:Fallback>
                <p:oleObj name="Equation" r:id="rId4" imgW="1688760" imgH="148572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4405313"/>
                        <a:ext cx="2787650"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p:cNvGraphicFramePr>
            <a:graphicFrameLocks noChangeAspect="1"/>
          </p:cNvGraphicFramePr>
          <p:nvPr/>
        </p:nvGraphicFramePr>
        <p:xfrm>
          <a:off x="3300413" y="4405313"/>
          <a:ext cx="2516187" cy="2452687"/>
        </p:xfrm>
        <a:graphic>
          <a:graphicData uri="http://schemas.openxmlformats.org/presentationml/2006/ole">
            <mc:AlternateContent xmlns:mc="http://schemas.openxmlformats.org/markup-compatibility/2006">
              <mc:Choice xmlns:v="urn:schemas-microsoft-com:vml" Requires="v">
                <p:oleObj spid="_x0000_s133126" name="Equation" r:id="rId6" imgW="1523880" imgH="1485720" progId="Equation.DSMT4">
                  <p:embed/>
                </p:oleObj>
              </mc:Choice>
              <mc:Fallback>
                <p:oleObj name="Equation" r:id="rId6" imgW="1523880" imgH="148572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413" y="4405313"/>
                        <a:ext cx="2516187"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
          <p:cNvGraphicFramePr>
            <a:graphicFrameLocks noChangeAspect="1"/>
          </p:cNvGraphicFramePr>
          <p:nvPr/>
        </p:nvGraphicFramePr>
        <p:xfrm>
          <a:off x="76200" y="4405313"/>
          <a:ext cx="2871788" cy="2452687"/>
        </p:xfrm>
        <a:graphic>
          <a:graphicData uri="http://schemas.openxmlformats.org/presentationml/2006/ole">
            <mc:AlternateContent xmlns:mc="http://schemas.openxmlformats.org/markup-compatibility/2006">
              <mc:Choice xmlns:v="urn:schemas-microsoft-com:vml" Requires="v">
                <p:oleObj spid="_x0000_s133127" name="Equation" r:id="rId8" imgW="1739880" imgH="1485720" progId="Equation.DSMT4">
                  <p:embed/>
                </p:oleObj>
              </mc:Choice>
              <mc:Fallback>
                <p:oleObj name="Equation" r:id="rId8" imgW="1739880" imgH="148572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 y="4405313"/>
                        <a:ext cx="2871788"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step 5, there is one incoming</a:t>
            </a:r>
            <a:br>
              <a:rPr lang="en-CA" dirty="0" smtClean="0"/>
            </a:br>
            <a:r>
              <a:rPr lang="en-CA" dirty="0" smtClean="0"/>
              <a:t>edge from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dirty="0" smtClean="0"/>
              <a:t> to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5</a:t>
            </a:r>
            <a:r>
              <a:rPr lang="en-CA" dirty="0" smtClean="0"/>
              <a:t>, and it doesn’t</a:t>
            </a:r>
            <a:br>
              <a:rPr lang="en-CA" dirty="0" smtClean="0"/>
            </a:br>
            <a:r>
              <a:rPr lang="en-CA" dirty="0" smtClean="0"/>
              <a:t>make any paths out of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dirty="0" smtClean="0"/>
              <a:t/>
            </a:r>
            <a:br>
              <a:rPr lang="en-CA" dirty="0" smtClean="0"/>
            </a:br>
            <a:r>
              <a:rPr lang="en-CA" dirty="0" smtClean="0"/>
              <a:t>any shorter...</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3" cstate="print"/>
          <a:srcRect/>
          <a:stretch>
            <a:fillRect/>
          </a:stretch>
        </p:blipFill>
        <p:spPr bwMode="auto">
          <a:xfrm>
            <a:off x="5039544" y="476672"/>
            <a:ext cx="4104456" cy="4026127"/>
          </a:xfrm>
          <a:prstGeom prst="rect">
            <a:avLst/>
          </a:prstGeom>
          <a:noFill/>
        </p:spPr>
      </p:pic>
      <p:graphicFrame>
        <p:nvGraphicFramePr>
          <p:cNvPr id="126978" name="Object 2"/>
          <p:cNvGraphicFramePr>
            <a:graphicFrameLocks noChangeAspect="1"/>
          </p:cNvGraphicFramePr>
          <p:nvPr/>
        </p:nvGraphicFramePr>
        <p:xfrm>
          <a:off x="6237288" y="4405313"/>
          <a:ext cx="2787650" cy="2452687"/>
        </p:xfrm>
        <a:graphic>
          <a:graphicData uri="http://schemas.openxmlformats.org/presentationml/2006/ole">
            <mc:AlternateContent xmlns:mc="http://schemas.openxmlformats.org/markup-compatibility/2006">
              <mc:Choice xmlns:v="urn:schemas-microsoft-com:vml" Requires="v">
                <p:oleObj spid="_x0000_s134149" name="Equation" r:id="rId4" imgW="1688760" imgH="1485720" progId="Equation.DSMT4">
                  <p:embed/>
                </p:oleObj>
              </mc:Choice>
              <mc:Fallback>
                <p:oleObj name="Equation" r:id="rId4" imgW="1688760" imgH="148572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4405313"/>
                        <a:ext cx="2787650"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p:cNvGraphicFramePr>
            <a:graphicFrameLocks noChangeAspect="1"/>
          </p:cNvGraphicFramePr>
          <p:nvPr/>
        </p:nvGraphicFramePr>
        <p:xfrm>
          <a:off x="3300413" y="4405313"/>
          <a:ext cx="2516187" cy="2452687"/>
        </p:xfrm>
        <a:graphic>
          <a:graphicData uri="http://schemas.openxmlformats.org/presentationml/2006/ole">
            <mc:AlternateContent xmlns:mc="http://schemas.openxmlformats.org/markup-compatibility/2006">
              <mc:Choice xmlns:v="urn:schemas-microsoft-com:vml" Requires="v">
                <p:oleObj spid="_x0000_s134150" name="Equation" r:id="rId6" imgW="1523880" imgH="1485720" progId="Equation.DSMT4">
                  <p:embed/>
                </p:oleObj>
              </mc:Choice>
              <mc:Fallback>
                <p:oleObj name="Equation" r:id="rId6" imgW="1523880" imgH="148572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413" y="4405313"/>
                        <a:ext cx="2516187"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
          <p:cNvGraphicFramePr>
            <a:graphicFrameLocks noChangeAspect="1"/>
          </p:cNvGraphicFramePr>
          <p:nvPr/>
        </p:nvGraphicFramePr>
        <p:xfrm>
          <a:off x="76200" y="4405313"/>
          <a:ext cx="2871788" cy="2452687"/>
        </p:xfrm>
        <a:graphic>
          <a:graphicData uri="http://schemas.openxmlformats.org/presentationml/2006/ole">
            <mc:AlternateContent xmlns:mc="http://schemas.openxmlformats.org/markup-compatibility/2006">
              <mc:Choice xmlns:v="urn:schemas-microsoft-com:vml" Requires="v">
                <p:oleObj spid="_x0000_s134151" name="Equation" r:id="rId8" imgW="1739880" imgH="1485720" progId="Equation.DSMT4">
                  <p:embed/>
                </p:oleObj>
              </mc:Choice>
              <mc:Fallback>
                <p:oleObj name="Equation" r:id="rId8" imgW="1739880" imgH="148572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 y="4405313"/>
                        <a:ext cx="2871788"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step 6, we find:</a:t>
            </a:r>
          </a:p>
          <a:p>
            <a:pPr lvl="1"/>
            <a:r>
              <a:rPr lang="en-CA" sz="2000" dirty="0" smtClean="0"/>
              <a:t>A path </a:t>
            </a:r>
            <a:r>
              <a:rPr lang="en-CA" sz="2000" dirty="0" smtClean="0">
                <a:latin typeface="Times New Roman" pitchFamily="18" charset="0"/>
                <a:cs typeface="Times New Roman" pitchFamily="18" charset="0"/>
              </a:rPr>
              <a:t>(1, 6, 2)</a:t>
            </a:r>
            <a:r>
              <a:rPr lang="en-CA" sz="2000" dirty="0" smtClean="0"/>
              <a:t> of length 6</a:t>
            </a:r>
          </a:p>
          <a:p>
            <a:pPr lvl="1"/>
            <a:r>
              <a:rPr lang="en-CA" sz="2000" dirty="0" smtClean="0"/>
              <a:t>A path </a:t>
            </a:r>
            <a:r>
              <a:rPr lang="en-CA" sz="2000" dirty="0" smtClean="0">
                <a:latin typeface="Times New Roman" pitchFamily="18" charset="0"/>
                <a:cs typeface="Times New Roman" pitchFamily="18" charset="0"/>
              </a:rPr>
              <a:t>(1, 6, 4)</a:t>
            </a:r>
            <a:r>
              <a:rPr lang="en-CA" sz="2000" dirty="0" smtClean="0"/>
              <a:t> of length 7</a:t>
            </a:r>
          </a:p>
          <a:p>
            <a:pPr lvl="1"/>
            <a:r>
              <a:rPr lang="en-CA" sz="2000" dirty="0" smtClean="0"/>
              <a:t>A path </a:t>
            </a:r>
            <a:r>
              <a:rPr lang="en-CA" sz="2000" dirty="0" smtClean="0">
                <a:latin typeface="Times New Roman" pitchFamily="18" charset="0"/>
                <a:cs typeface="Times New Roman" pitchFamily="18" charset="0"/>
              </a:rPr>
              <a:t>(1, 6, 7)</a:t>
            </a:r>
            <a:r>
              <a:rPr lang="en-CA" sz="2000" dirty="0" smtClean="0"/>
              <a:t> of length 4</a:t>
            </a:r>
          </a:p>
          <a:p>
            <a:pPr lvl="1"/>
            <a:r>
              <a:rPr lang="en-CA" sz="2000" dirty="0" smtClean="0"/>
              <a:t>A path </a:t>
            </a:r>
            <a:r>
              <a:rPr lang="en-CA" sz="2000" dirty="0" smtClean="0">
                <a:latin typeface="Times New Roman" pitchFamily="18" charset="0"/>
                <a:cs typeface="Times New Roman" pitchFamily="18" charset="0"/>
              </a:rPr>
              <a:t>(3, 6, 2)</a:t>
            </a:r>
            <a:r>
              <a:rPr lang="en-CA" sz="2000" dirty="0" smtClean="0"/>
              <a:t> of length 7</a:t>
            </a:r>
          </a:p>
          <a:p>
            <a:pPr lvl="1"/>
            <a:r>
              <a:rPr lang="en-CA" sz="2000" dirty="0" smtClean="0"/>
              <a:t>A path </a:t>
            </a:r>
            <a:r>
              <a:rPr lang="en-CA" sz="2000" dirty="0" smtClean="0">
                <a:latin typeface="Times New Roman" pitchFamily="18" charset="0"/>
                <a:cs typeface="Times New Roman" pitchFamily="18" charset="0"/>
              </a:rPr>
              <a:t>(3, 6, 7)</a:t>
            </a:r>
            <a:r>
              <a:rPr lang="en-CA" sz="2000" dirty="0" smtClean="0"/>
              <a:t> of length 5</a:t>
            </a:r>
          </a:p>
          <a:p>
            <a:pPr lvl="1"/>
            <a:r>
              <a:rPr lang="en-CA" sz="2000" dirty="0" smtClean="0"/>
              <a:t>A path </a:t>
            </a:r>
            <a:r>
              <a:rPr lang="en-CA" sz="2000" dirty="0" smtClean="0">
                <a:latin typeface="Times New Roman" pitchFamily="18" charset="0"/>
                <a:cs typeface="Times New Roman" pitchFamily="18" charset="0"/>
              </a:rPr>
              <a:t>(7, 3, 6, 2)</a:t>
            </a:r>
            <a:r>
              <a:rPr lang="en-CA" sz="2000" dirty="0" smtClean="0"/>
              <a:t> of length 17</a:t>
            </a:r>
          </a:p>
          <a:p>
            <a:pPr lvl="1"/>
            <a:endParaRPr lang="en-CA" sz="2000" dirty="0" smtClean="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3" cstate="print"/>
          <a:srcRect/>
          <a:stretch>
            <a:fillRect/>
          </a:stretch>
        </p:blipFill>
        <p:spPr bwMode="auto">
          <a:xfrm>
            <a:off x="5039544" y="476672"/>
            <a:ext cx="4104456" cy="4026127"/>
          </a:xfrm>
          <a:prstGeom prst="rect">
            <a:avLst/>
          </a:prstGeom>
          <a:noFill/>
        </p:spPr>
      </p:pic>
      <p:graphicFrame>
        <p:nvGraphicFramePr>
          <p:cNvPr id="126978" name="Object 2"/>
          <p:cNvGraphicFramePr>
            <a:graphicFrameLocks noChangeAspect="1"/>
          </p:cNvGraphicFramePr>
          <p:nvPr/>
        </p:nvGraphicFramePr>
        <p:xfrm>
          <a:off x="6237288" y="4405313"/>
          <a:ext cx="2787650" cy="2452687"/>
        </p:xfrm>
        <a:graphic>
          <a:graphicData uri="http://schemas.openxmlformats.org/presentationml/2006/ole">
            <mc:AlternateContent xmlns:mc="http://schemas.openxmlformats.org/markup-compatibility/2006">
              <mc:Choice xmlns:v="urn:schemas-microsoft-com:vml" Requires="v">
                <p:oleObj spid="_x0000_s135173" name="Equation" r:id="rId4" imgW="1688760" imgH="1485720" progId="Equation.DSMT4">
                  <p:embed/>
                </p:oleObj>
              </mc:Choice>
              <mc:Fallback>
                <p:oleObj name="Equation" r:id="rId4" imgW="1688760" imgH="148572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4405313"/>
                        <a:ext cx="2787650"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p:cNvGraphicFramePr>
            <a:graphicFrameLocks noChangeAspect="1"/>
          </p:cNvGraphicFramePr>
          <p:nvPr/>
        </p:nvGraphicFramePr>
        <p:xfrm>
          <a:off x="3300413" y="4405313"/>
          <a:ext cx="2516187" cy="2452687"/>
        </p:xfrm>
        <a:graphic>
          <a:graphicData uri="http://schemas.openxmlformats.org/presentationml/2006/ole">
            <mc:AlternateContent xmlns:mc="http://schemas.openxmlformats.org/markup-compatibility/2006">
              <mc:Choice xmlns:v="urn:schemas-microsoft-com:vml" Requires="v">
                <p:oleObj spid="_x0000_s135174" name="Equation" r:id="rId6" imgW="1523880" imgH="1485720" progId="Equation.DSMT4">
                  <p:embed/>
                </p:oleObj>
              </mc:Choice>
              <mc:Fallback>
                <p:oleObj name="Equation" r:id="rId6" imgW="1523880" imgH="148572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413" y="4405313"/>
                        <a:ext cx="2516187"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
          <p:cNvGraphicFramePr>
            <a:graphicFrameLocks noChangeAspect="1"/>
          </p:cNvGraphicFramePr>
          <p:nvPr/>
        </p:nvGraphicFramePr>
        <p:xfrm>
          <a:off x="76200" y="4405313"/>
          <a:ext cx="2871788" cy="2452687"/>
        </p:xfrm>
        <a:graphic>
          <a:graphicData uri="http://schemas.openxmlformats.org/presentationml/2006/ole">
            <mc:AlternateContent xmlns:mc="http://schemas.openxmlformats.org/markup-compatibility/2006">
              <mc:Choice xmlns:v="urn:schemas-microsoft-com:vml" Requires="v">
                <p:oleObj spid="_x0000_s135175" name="Equation" r:id="rId8" imgW="1739880" imgH="1485720" progId="Equation.DSMT4">
                  <p:embed/>
                </p:oleObj>
              </mc:Choice>
              <mc:Fallback>
                <p:oleObj name="Equation" r:id="rId8" imgW="1739880" imgH="148572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 y="4405313"/>
                        <a:ext cx="2871788"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Oval 9"/>
          <p:cNvSpPr/>
          <p:nvPr/>
        </p:nvSpPr>
        <p:spPr>
          <a:xfrm>
            <a:off x="480937" y="6404774"/>
            <a:ext cx="504056" cy="432048"/>
          </a:xfrm>
          <a:prstGeom prst="ellipse">
            <a:avLst/>
          </a:prstGeom>
          <a:no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610780" y="6404774"/>
            <a:ext cx="504056" cy="432048"/>
          </a:xfrm>
          <a:prstGeom prst="ellipse">
            <a:avLst/>
          </a:prstGeom>
          <a:no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6588224" y="6404774"/>
            <a:ext cx="504056" cy="432048"/>
          </a:xfrm>
          <a:prstGeom prst="ellipse">
            <a:avLst/>
          </a:prstGeom>
          <a:no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467544" y="4353381"/>
            <a:ext cx="504056" cy="432048"/>
          </a:xfrm>
          <a:prstGeom prst="ellipse">
            <a:avLst/>
          </a:prstGeom>
          <a:no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3597387" y="4353381"/>
            <a:ext cx="504056" cy="432048"/>
          </a:xfrm>
          <a:prstGeom prst="ellipse">
            <a:avLst/>
          </a:prstGeom>
          <a:no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6610000" y="4353381"/>
            <a:ext cx="504056" cy="432048"/>
          </a:xfrm>
          <a:prstGeom prst="ellipse">
            <a:avLst/>
          </a:prstGeom>
          <a:no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p:cNvSpPr/>
          <p:nvPr/>
        </p:nvSpPr>
        <p:spPr>
          <a:xfrm>
            <a:off x="1251249" y="4353381"/>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4295691" y="4353381"/>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7356866" y="4353381"/>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p:cNvSpPr/>
          <p:nvPr/>
        </p:nvSpPr>
        <p:spPr>
          <a:xfrm>
            <a:off x="2461992" y="4363434"/>
            <a:ext cx="504056" cy="432048"/>
          </a:xfrm>
          <a:prstGeom prst="ellipse">
            <a:avLst/>
          </a:prstGeom>
          <a:noFill/>
          <a:ln>
            <a:solidFill>
              <a:srgbClr val="FFCC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p:cNvSpPr/>
          <p:nvPr/>
        </p:nvSpPr>
        <p:spPr>
          <a:xfrm>
            <a:off x="5327249" y="4363434"/>
            <a:ext cx="504056" cy="432048"/>
          </a:xfrm>
          <a:prstGeom prst="ellipse">
            <a:avLst/>
          </a:prstGeom>
          <a:noFill/>
          <a:ln>
            <a:solidFill>
              <a:srgbClr val="FFCC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p:cNvSpPr/>
          <p:nvPr/>
        </p:nvSpPr>
        <p:spPr>
          <a:xfrm>
            <a:off x="8472155" y="4363434"/>
            <a:ext cx="504056" cy="432048"/>
          </a:xfrm>
          <a:prstGeom prst="ellipse">
            <a:avLst/>
          </a:prstGeom>
          <a:noFill/>
          <a:ln>
            <a:solidFill>
              <a:srgbClr val="FFCC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Oval 27"/>
          <p:cNvSpPr/>
          <p:nvPr/>
        </p:nvSpPr>
        <p:spPr>
          <a:xfrm>
            <a:off x="467544" y="5038292"/>
            <a:ext cx="504056" cy="432048"/>
          </a:xfrm>
          <a:prstGeom prst="ellipse">
            <a:avLst/>
          </a:prstGeom>
          <a:no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Oval 28"/>
          <p:cNvSpPr/>
          <p:nvPr/>
        </p:nvSpPr>
        <p:spPr>
          <a:xfrm>
            <a:off x="3597387" y="5038292"/>
            <a:ext cx="504056" cy="432048"/>
          </a:xfrm>
          <a:prstGeom prst="ellipse">
            <a:avLst/>
          </a:prstGeom>
          <a:no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p:cNvSpPr/>
          <p:nvPr/>
        </p:nvSpPr>
        <p:spPr>
          <a:xfrm>
            <a:off x="6610000" y="5038292"/>
            <a:ext cx="504056" cy="432048"/>
          </a:xfrm>
          <a:prstGeom prst="ellipse">
            <a:avLst/>
          </a:prstGeom>
          <a:no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p:cNvSpPr/>
          <p:nvPr/>
        </p:nvSpPr>
        <p:spPr>
          <a:xfrm>
            <a:off x="2450269" y="5038292"/>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Oval 31"/>
          <p:cNvSpPr/>
          <p:nvPr/>
        </p:nvSpPr>
        <p:spPr>
          <a:xfrm>
            <a:off x="5315526" y="5038292"/>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Oval 32"/>
          <p:cNvSpPr/>
          <p:nvPr/>
        </p:nvSpPr>
        <p:spPr>
          <a:xfrm>
            <a:off x="8460432" y="5038292"/>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step 6, we find:</a:t>
            </a:r>
          </a:p>
          <a:p>
            <a:pPr lvl="1"/>
            <a:r>
              <a:rPr lang="en-CA" sz="2000" dirty="0" smtClean="0"/>
              <a:t>A path </a:t>
            </a:r>
            <a:r>
              <a:rPr lang="en-CA" sz="2000" dirty="0" smtClean="0">
                <a:latin typeface="Times New Roman" pitchFamily="18" charset="0"/>
                <a:cs typeface="Times New Roman" pitchFamily="18" charset="0"/>
              </a:rPr>
              <a:t>(1, 6, 2)</a:t>
            </a:r>
            <a:r>
              <a:rPr lang="en-CA" sz="2000" dirty="0" smtClean="0"/>
              <a:t> of length 6</a:t>
            </a:r>
          </a:p>
          <a:p>
            <a:pPr lvl="1"/>
            <a:r>
              <a:rPr lang="en-CA" sz="2000" dirty="0" smtClean="0"/>
              <a:t>A path </a:t>
            </a:r>
            <a:r>
              <a:rPr lang="en-CA" sz="2000" dirty="0" smtClean="0">
                <a:latin typeface="Times New Roman" pitchFamily="18" charset="0"/>
                <a:cs typeface="Times New Roman" pitchFamily="18" charset="0"/>
              </a:rPr>
              <a:t>(1, 6, 4)</a:t>
            </a:r>
            <a:r>
              <a:rPr lang="en-CA" sz="2000" dirty="0" smtClean="0"/>
              <a:t> of length 7</a:t>
            </a:r>
          </a:p>
          <a:p>
            <a:pPr lvl="1"/>
            <a:r>
              <a:rPr lang="en-CA" sz="2000" dirty="0" smtClean="0"/>
              <a:t>A path </a:t>
            </a:r>
            <a:r>
              <a:rPr lang="en-CA" sz="2000" dirty="0" smtClean="0">
                <a:latin typeface="Times New Roman" pitchFamily="18" charset="0"/>
                <a:cs typeface="Times New Roman" pitchFamily="18" charset="0"/>
              </a:rPr>
              <a:t>(1, 6, 7)</a:t>
            </a:r>
            <a:r>
              <a:rPr lang="en-CA" sz="2000" dirty="0" smtClean="0"/>
              <a:t> of length 4</a:t>
            </a:r>
          </a:p>
          <a:p>
            <a:pPr lvl="1"/>
            <a:r>
              <a:rPr lang="en-CA" sz="2000" dirty="0" smtClean="0"/>
              <a:t>A path </a:t>
            </a:r>
            <a:r>
              <a:rPr lang="en-CA" sz="2000" dirty="0" smtClean="0">
                <a:latin typeface="Times New Roman" pitchFamily="18" charset="0"/>
                <a:cs typeface="Times New Roman" pitchFamily="18" charset="0"/>
              </a:rPr>
              <a:t>(3, 6, 2)</a:t>
            </a:r>
            <a:r>
              <a:rPr lang="en-CA" sz="2000" dirty="0" smtClean="0"/>
              <a:t> of length 7</a:t>
            </a:r>
          </a:p>
          <a:p>
            <a:pPr lvl="1"/>
            <a:r>
              <a:rPr lang="en-CA" sz="2000" dirty="0" smtClean="0"/>
              <a:t>A path </a:t>
            </a:r>
            <a:r>
              <a:rPr lang="en-CA" sz="2000" dirty="0" smtClean="0">
                <a:latin typeface="Times New Roman" pitchFamily="18" charset="0"/>
                <a:cs typeface="Times New Roman" pitchFamily="18" charset="0"/>
              </a:rPr>
              <a:t>(3, 6, 7)</a:t>
            </a:r>
            <a:r>
              <a:rPr lang="en-CA" sz="2000" dirty="0" smtClean="0"/>
              <a:t> of length 5</a:t>
            </a:r>
          </a:p>
          <a:p>
            <a:pPr lvl="1"/>
            <a:r>
              <a:rPr lang="en-CA" sz="2000" dirty="0" smtClean="0"/>
              <a:t>A path </a:t>
            </a:r>
            <a:r>
              <a:rPr lang="en-CA" sz="2000" dirty="0" smtClean="0">
                <a:latin typeface="Times New Roman" pitchFamily="18" charset="0"/>
                <a:cs typeface="Times New Roman" pitchFamily="18" charset="0"/>
              </a:rPr>
              <a:t>(7, 3, 6, 2)</a:t>
            </a:r>
            <a:r>
              <a:rPr lang="en-CA" sz="2000" dirty="0" smtClean="0"/>
              <a:t> of length 17</a:t>
            </a:r>
          </a:p>
          <a:p>
            <a:pPr lvl="1"/>
            <a:endParaRPr lang="en-CA" sz="2000" dirty="0" smtClean="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3" cstate="print"/>
          <a:srcRect/>
          <a:stretch>
            <a:fillRect/>
          </a:stretch>
        </p:blipFill>
        <p:spPr bwMode="auto">
          <a:xfrm>
            <a:off x="5039544" y="476672"/>
            <a:ext cx="4104456" cy="4026127"/>
          </a:xfrm>
          <a:prstGeom prst="rect">
            <a:avLst/>
          </a:prstGeom>
          <a:noFill/>
        </p:spPr>
      </p:pic>
      <p:graphicFrame>
        <p:nvGraphicFramePr>
          <p:cNvPr id="126978" name="Object 2"/>
          <p:cNvGraphicFramePr>
            <a:graphicFrameLocks noChangeAspect="1"/>
          </p:cNvGraphicFramePr>
          <p:nvPr/>
        </p:nvGraphicFramePr>
        <p:xfrm>
          <a:off x="6237288" y="4405313"/>
          <a:ext cx="2787650" cy="2452687"/>
        </p:xfrm>
        <a:graphic>
          <a:graphicData uri="http://schemas.openxmlformats.org/presentationml/2006/ole">
            <mc:AlternateContent xmlns:mc="http://schemas.openxmlformats.org/markup-compatibility/2006">
              <mc:Choice xmlns:v="urn:schemas-microsoft-com:vml" Requires="v">
                <p:oleObj spid="_x0000_s136197" name="Equation" r:id="rId4" imgW="1688760" imgH="1485720" progId="Equation.DSMT4">
                  <p:embed/>
                </p:oleObj>
              </mc:Choice>
              <mc:Fallback>
                <p:oleObj name="Equation" r:id="rId4" imgW="1688760" imgH="148572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4405313"/>
                        <a:ext cx="2787650"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p:cNvGraphicFramePr>
            <a:graphicFrameLocks noChangeAspect="1"/>
          </p:cNvGraphicFramePr>
          <p:nvPr/>
        </p:nvGraphicFramePr>
        <p:xfrm>
          <a:off x="3300413" y="4405313"/>
          <a:ext cx="2516187" cy="2452687"/>
        </p:xfrm>
        <a:graphic>
          <a:graphicData uri="http://schemas.openxmlformats.org/presentationml/2006/ole">
            <mc:AlternateContent xmlns:mc="http://schemas.openxmlformats.org/markup-compatibility/2006">
              <mc:Choice xmlns:v="urn:schemas-microsoft-com:vml" Requires="v">
                <p:oleObj spid="_x0000_s136198" name="Equation" r:id="rId6" imgW="1523880" imgH="1485720" progId="Equation.DSMT4">
                  <p:embed/>
                </p:oleObj>
              </mc:Choice>
              <mc:Fallback>
                <p:oleObj name="Equation" r:id="rId6" imgW="1523880" imgH="148572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413" y="4405313"/>
                        <a:ext cx="2516187"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
          <p:cNvGraphicFramePr>
            <a:graphicFrameLocks noChangeAspect="1"/>
          </p:cNvGraphicFramePr>
          <p:nvPr/>
        </p:nvGraphicFramePr>
        <p:xfrm>
          <a:off x="96838" y="4405313"/>
          <a:ext cx="2830512" cy="2452687"/>
        </p:xfrm>
        <a:graphic>
          <a:graphicData uri="http://schemas.openxmlformats.org/presentationml/2006/ole">
            <mc:AlternateContent xmlns:mc="http://schemas.openxmlformats.org/markup-compatibility/2006">
              <mc:Choice xmlns:v="urn:schemas-microsoft-com:vml" Requires="v">
                <p:oleObj spid="_x0000_s136199" name="Equation" r:id="rId8" imgW="1714320" imgH="1485720" progId="Equation.DSMT4">
                  <p:embed/>
                </p:oleObj>
              </mc:Choice>
              <mc:Fallback>
                <p:oleObj name="Equation" r:id="rId8" imgW="1714320" imgH="148572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838" y="4405313"/>
                        <a:ext cx="2830512"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Oval 9"/>
          <p:cNvSpPr/>
          <p:nvPr/>
        </p:nvSpPr>
        <p:spPr>
          <a:xfrm>
            <a:off x="480937" y="6404774"/>
            <a:ext cx="504056" cy="432048"/>
          </a:xfrm>
          <a:prstGeom prst="ellipse">
            <a:avLst/>
          </a:prstGeom>
          <a:no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610780" y="6404774"/>
            <a:ext cx="504056" cy="432048"/>
          </a:xfrm>
          <a:prstGeom prst="ellipse">
            <a:avLst/>
          </a:prstGeom>
          <a:no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6588224" y="6404774"/>
            <a:ext cx="504056" cy="432048"/>
          </a:xfrm>
          <a:prstGeom prst="ellipse">
            <a:avLst/>
          </a:prstGeom>
          <a:no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467544" y="4353381"/>
            <a:ext cx="504056" cy="432048"/>
          </a:xfrm>
          <a:prstGeom prst="ellipse">
            <a:avLst/>
          </a:prstGeom>
          <a:no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3597387" y="4353381"/>
            <a:ext cx="504056" cy="432048"/>
          </a:xfrm>
          <a:prstGeom prst="ellipse">
            <a:avLst/>
          </a:prstGeom>
          <a:no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6610000" y="4353381"/>
            <a:ext cx="504056" cy="432048"/>
          </a:xfrm>
          <a:prstGeom prst="ellipse">
            <a:avLst/>
          </a:prstGeom>
          <a:no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p:cNvSpPr/>
          <p:nvPr/>
        </p:nvSpPr>
        <p:spPr>
          <a:xfrm>
            <a:off x="1251249" y="4353381"/>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4295691" y="4353381"/>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7356866" y="4353381"/>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p:cNvSpPr/>
          <p:nvPr/>
        </p:nvSpPr>
        <p:spPr>
          <a:xfrm>
            <a:off x="2461992" y="4363434"/>
            <a:ext cx="504056" cy="432048"/>
          </a:xfrm>
          <a:prstGeom prst="ellipse">
            <a:avLst/>
          </a:prstGeom>
          <a:noFill/>
          <a:ln>
            <a:solidFill>
              <a:srgbClr val="FFCC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p:cNvSpPr/>
          <p:nvPr/>
        </p:nvSpPr>
        <p:spPr>
          <a:xfrm>
            <a:off x="5327249" y="4363434"/>
            <a:ext cx="504056" cy="432048"/>
          </a:xfrm>
          <a:prstGeom prst="ellipse">
            <a:avLst/>
          </a:prstGeom>
          <a:noFill/>
          <a:ln>
            <a:solidFill>
              <a:srgbClr val="FFCC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p:cNvSpPr/>
          <p:nvPr/>
        </p:nvSpPr>
        <p:spPr>
          <a:xfrm>
            <a:off x="8472155" y="4363434"/>
            <a:ext cx="504056" cy="432048"/>
          </a:xfrm>
          <a:prstGeom prst="ellipse">
            <a:avLst/>
          </a:prstGeom>
          <a:noFill/>
          <a:ln>
            <a:solidFill>
              <a:srgbClr val="FFCC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Oval 27"/>
          <p:cNvSpPr/>
          <p:nvPr/>
        </p:nvSpPr>
        <p:spPr>
          <a:xfrm>
            <a:off x="467544" y="5038292"/>
            <a:ext cx="504056" cy="432048"/>
          </a:xfrm>
          <a:prstGeom prst="ellipse">
            <a:avLst/>
          </a:prstGeom>
          <a:no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Oval 28"/>
          <p:cNvSpPr/>
          <p:nvPr/>
        </p:nvSpPr>
        <p:spPr>
          <a:xfrm>
            <a:off x="3597387" y="5038292"/>
            <a:ext cx="504056" cy="432048"/>
          </a:xfrm>
          <a:prstGeom prst="ellipse">
            <a:avLst/>
          </a:prstGeom>
          <a:no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p:cNvSpPr/>
          <p:nvPr/>
        </p:nvSpPr>
        <p:spPr>
          <a:xfrm>
            <a:off x="6610000" y="5038292"/>
            <a:ext cx="504056" cy="432048"/>
          </a:xfrm>
          <a:prstGeom prst="ellipse">
            <a:avLst/>
          </a:prstGeom>
          <a:no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p:cNvSpPr/>
          <p:nvPr/>
        </p:nvSpPr>
        <p:spPr>
          <a:xfrm>
            <a:off x="2450269" y="5038292"/>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Oval 31"/>
          <p:cNvSpPr/>
          <p:nvPr/>
        </p:nvSpPr>
        <p:spPr>
          <a:xfrm>
            <a:off x="5315526" y="5038292"/>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Oval 32"/>
          <p:cNvSpPr/>
          <p:nvPr/>
        </p:nvSpPr>
        <p:spPr>
          <a:xfrm>
            <a:off x="8460432" y="5038292"/>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step 7, we find:</a:t>
            </a:r>
          </a:p>
          <a:p>
            <a:pPr lvl="1"/>
            <a:r>
              <a:rPr lang="en-CA" sz="2000" dirty="0" smtClean="0"/>
              <a:t>A path </a:t>
            </a:r>
            <a:r>
              <a:rPr lang="en-CA" sz="2000" dirty="0" smtClean="0">
                <a:latin typeface="Times New Roman" pitchFamily="18" charset="0"/>
                <a:cs typeface="Times New Roman" pitchFamily="18" charset="0"/>
              </a:rPr>
              <a:t>(2, 7, 3)</a:t>
            </a:r>
            <a:r>
              <a:rPr lang="en-CA" sz="2000" dirty="0" smtClean="0"/>
              <a:t> of length 15</a:t>
            </a:r>
          </a:p>
          <a:p>
            <a:pPr lvl="1"/>
            <a:r>
              <a:rPr lang="en-CA" sz="2000" dirty="0" smtClean="0"/>
              <a:t>A path </a:t>
            </a:r>
            <a:r>
              <a:rPr lang="en-CA" sz="2000" dirty="0" smtClean="0">
                <a:latin typeface="Times New Roman" pitchFamily="18" charset="0"/>
                <a:cs typeface="Times New Roman" pitchFamily="18" charset="0"/>
              </a:rPr>
              <a:t>(2, 7, 6)</a:t>
            </a:r>
            <a:r>
              <a:rPr lang="en-CA" sz="2000" dirty="0" smtClean="0"/>
              <a:t> of length 17</a:t>
            </a:r>
          </a:p>
          <a:p>
            <a:pPr lvl="1"/>
            <a:r>
              <a:rPr lang="en-CA" sz="2000" dirty="0" smtClean="0"/>
              <a:t>A path </a:t>
            </a:r>
            <a:r>
              <a:rPr lang="en-CA" sz="2000" dirty="0" smtClean="0">
                <a:latin typeface="Times New Roman" pitchFamily="18" charset="0"/>
                <a:cs typeface="Times New Roman" pitchFamily="18" charset="0"/>
              </a:rPr>
              <a:t>(6, 7, 3)</a:t>
            </a:r>
            <a:r>
              <a:rPr lang="en-CA" sz="2000" dirty="0" smtClean="0"/>
              <a:t> of length 13</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3" cstate="print"/>
          <a:srcRect/>
          <a:stretch>
            <a:fillRect/>
          </a:stretch>
        </p:blipFill>
        <p:spPr bwMode="auto">
          <a:xfrm>
            <a:off x="5039544" y="476672"/>
            <a:ext cx="4104456" cy="4026127"/>
          </a:xfrm>
          <a:prstGeom prst="rect">
            <a:avLst/>
          </a:prstGeom>
          <a:noFill/>
        </p:spPr>
      </p:pic>
      <p:graphicFrame>
        <p:nvGraphicFramePr>
          <p:cNvPr id="126978" name="Object 2"/>
          <p:cNvGraphicFramePr>
            <a:graphicFrameLocks noChangeAspect="1"/>
          </p:cNvGraphicFramePr>
          <p:nvPr/>
        </p:nvGraphicFramePr>
        <p:xfrm>
          <a:off x="6237288" y="4405313"/>
          <a:ext cx="2787650" cy="2452687"/>
        </p:xfrm>
        <a:graphic>
          <a:graphicData uri="http://schemas.openxmlformats.org/presentationml/2006/ole">
            <mc:AlternateContent xmlns:mc="http://schemas.openxmlformats.org/markup-compatibility/2006">
              <mc:Choice xmlns:v="urn:schemas-microsoft-com:vml" Requires="v">
                <p:oleObj spid="_x0000_s137221" name="Equation" r:id="rId4" imgW="1688760" imgH="1485720" progId="Equation.DSMT4">
                  <p:embed/>
                </p:oleObj>
              </mc:Choice>
              <mc:Fallback>
                <p:oleObj name="Equation" r:id="rId4" imgW="1688760" imgH="148572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4405313"/>
                        <a:ext cx="2787650"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p:cNvGraphicFramePr>
            <a:graphicFrameLocks noChangeAspect="1"/>
          </p:cNvGraphicFramePr>
          <p:nvPr/>
        </p:nvGraphicFramePr>
        <p:xfrm>
          <a:off x="3300413" y="4405313"/>
          <a:ext cx="2516187" cy="2452687"/>
        </p:xfrm>
        <a:graphic>
          <a:graphicData uri="http://schemas.openxmlformats.org/presentationml/2006/ole">
            <mc:AlternateContent xmlns:mc="http://schemas.openxmlformats.org/markup-compatibility/2006">
              <mc:Choice xmlns:v="urn:schemas-microsoft-com:vml" Requires="v">
                <p:oleObj spid="_x0000_s137222" name="Equation" r:id="rId6" imgW="1523880" imgH="1485720" progId="Equation.DSMT4">
                  <p:embed/>
                </p:oleObj>
              </mc:Choice>
              <mc:Fallback>
                <p:oleObj name="Equation" r:id="rId6" imgW="1523880" imgH="148572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413" y="4405313"/>
                        <a:ext cx="2516187"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
          <p:cNvGraphicFramePr>
            <a:graphicFrameLocks noChangeAspect="1"/>
          </p:cNvGraphicFramePr>
          <p:nvPr/>
        </p:nvGraphicFramePr>
        <p:xfrm>
          <a:off x="96838" y="4405313"/>
          <a:ext cx="2830512" cy="2452687"/>
        </p:xfrm>
        <a:graphic>
          <a:graphicData uri="http://schemas.openxmlformats.org/presentationml/2006/ole">
            <mc:AlternateContent xmlns:mc="http://schemas.openxmlformats.org/markup-compatibility/2006">
              <mc:Choice xmlns:v="urn:schemas-microsoft-com:vml" Requires="v">
                <p:oleObj spid="_x0000_s137223" name="Equation" r:id="rId8" imgW="1714320" imgH="1485720" progId="Equation.DSMT4">
                  <p:embed/>
                </p:oleObj>
              </mc:Choice>
              <mc:Fallback>
                <p:oleObj name="Equation" r:id="rId8" imgW="1714320" imgH="148572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838" y="4405313"/>
                        <a:ext cx="2830512"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Oval 9"/>
          <p:cNvSpPr/>
          <p:nvPr/>
        </p:nvSpPr>
        <p:spPr>
          <a:xfrm>
            <a:off x="912985" y="6081573"/>
            <a:ext cx="504056" cy="432048"/>
          </a:xfrm>
          <a:prstGeom prst="ellipse">
            <a:avLst/>
          </a:prstGeom>
          <a:no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960767" y="6081573"/>
            <a:ext cx="504056" cy="432048"/>
          </a:xfrm>
          <a:prstGeom prst="ellipse">
            <a:avLst/>
          </a:prstGeom>
          <a:no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7020272" y="6081573"/>
            <a:ext cx="504056" cy="432048"/>
          </a:xfrm>
          <a:prstGeom prst="ellipse">
            <a:avLst/>
          </a:prstGeom>
          <a:no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p:cNvSpPr/>
          <p:nvPr/>
        </p:nvSpPr>
        <p:spPr>
          <a:xfrm>
            <a:off x="923038" y="4713421"/>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3959097" y="4701698"/>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6996826" y="4701698"/>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p:cNvSpPr/>
          <p:nvPr/>
        </p:nvSpPr>
        <p:spPr>
          <a:xfrm>
            <a:off x="2076836" y="4689975"/>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Oval 31"/>
          <p:cNvSpPr/>
          <p:nvPr/>
        </p:nvSpPr>
        <p:spPr>
          <a:xfrm>
            <a:off x="5004048" y="4689975"/>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Oval 32"/>
          <p:cNvSpPr/>
          <p:nvPr/>
        </p:nvSpPr>
        <p:spPr>
          <a:xfrm>
            <a:off x="8113785" y="4689975"/>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Finally, at step 7, we find:</a:t>
            </a:r>
          </a:p>
          <a:p>
            <a:pPr lvl="1"/>
            <a:r>
              <a:rPr lang="en-CA" sz="2000" dirty="0" smtClean="0"/>
              <a:t>A path </a:t>
            </a:r>
            <a:r>
              <a:rPr lang="en-CA" sz="2000" dirty="0" smtClean="0">
                <a:latin typeface="Times New Roman" pitchFamily="18" charset="0"/>
                <a:cs typeface="Times New Roman" pitchFamily="18" charset="0"/>
              </a:rPr>
              <a:t>(2, 7, 3)</a:t>
            </a:r>
            <a:r>
              <a:rPr lang="en-CA" sz="2000" dirty="0" smtClean="0"/>
              <a:t> of length 15</a:t>
            </a:r>
          </a:p>
          <a:p>
            <a:pPr lvl="1"/>
            <a:r>
              <a:rPr lang="en-CA" sz="2000" dirty="0" smtClean="0"/>
              <a:t>A path </a:t>
            </a:r>
            <a:r>
              <a:rPr lang="en-CA" sz="2000" dirty="0" smtClean="0">
                <a:latin typeface="Times New Roman" pitchFamily="18" charset="0"/>
                <a:cs typeface="Times New Roman" pitchFamily="18" charset="0"/>
              </a:rPr>
              <a:t>(2, 7, 6)</a:t>
            </a:r>
            <a:r>
              <a:rPr lang="en-CA" sz="2000" dirty="0" smtClean="0"/>
              <a:t> of length 17</a:t>
            </a:r>
          </a:p>
          <a:p>
            <a:pPr lvl="1"/>
            <a:r>
              <a:rPr lang="en-CA" sz="2000" dirty="0" smtClean="0"/>
              <a:t>A path </a:t>
            </a:r>
            <a:r>
              <a:rPr lang="en-CA" sz="2000" dirty="0" smtClean="0">
                <a:latin typeface="Times New Roman" pitchFamily="18" charset="0"/>
                <a:cs typeface="Times New Roman" pitchFamily="18" charset="0"/>
              </a:rPr>
              <a:t>(6, 7, 3)</a:t>
            </a:r>
            <a:r>
              <a:rPr lang="en-CA" sz="2000" dirty="0" smtClean="0"/>
              <a:t> of length 13</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3" cstate="print"/>
          <a:srcRect/>
          <a:stretch>
            <a:fillRect/>
          </a:stretch>
        </p:blipFill>
        <p:spPr bwMode="auto">
          <a:xfrm>
            <a:off x="5039544" y="476672"/>
            <a:ext cx="4104456" cy="4026127"/>
          </a:xfrm>
          <a:prstGeom prst="rect">
            <a:avLst/>
          </a:prstGeom>
          <a:noFill/>
        </p:spPr>
      </p:pic>
      <p:graphicFrame>
        <p:nvGraphicFramePr>
          <p:cNvPr id="126978" name="Object 2"/>
          <p:cNvGraphicFramePr>
            <a:graphicFrameLocks noChangeAspect="1"/>
          </p:cNvGraphicFramePr>
          <p:nvPr/>
        </p:nvGraphicFramePr>
        <p:xfrm>
          <a:off x="6237288" y="4405313"/>
          <a:ext cx="2787650" cy="2452687"/>
        </p:xfrm>
        <a:graphic>
          <a:graphicData uri="http://schemas.openxmlformats.org/presentationml/2006/ole">
            <mc:AlternateContent xmlns:mc="http://schemas.openxmlformats.org/markup-compatibility/2006">
              <mc:Choice xmlns:v="urn:schemas-microsoft-com:vml" Requires="v">
                <p:oleObj spid="_x0000_s138245" name="Equation" r:id="rId4" imgW="1688760" imgH="1485720" progId="Equation.DSMT4">
                  <p:embed/>
                </p:oleObj>
              </mc:Choice>
              <mc:Fallback>
                <p:oleObj name="Equation" r:id="rId4" imgW="1688760" imgH="148572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4405313"/>
                        <a:ext cx="2787650"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p:cNvGraphicFramePr>
            <a:graphicFrameLocks noChangeAspect="1"/>
          </p:cNvGraphicFramePr>
          <p:nvPr/>
        </p:nvGraphicFramePr>
        <p:xfrm>
          <a:off x="3300413" y="4405313"/>
          <a:ext cx="2516187" cy="2452687"/>
        </p:xfrm>
        <a:graphic>
          <a:graphicData uri="http://schemas.openxmlformats.org/presentationml/2006/ole">
            <mc:AlternateContent xmlns:mc="http://schemas.openxmlformats.org/markup-compatibility/2006">
              <mc:Choice xmlns:v="urn:schemas-microsoft-com:vml" Requires="v">
                <p:oleObj spid="_x0000_s138246" name="Equation" r:id="rId6" imgW="1523880" imgH="1485720" progId="Equation.DSMT4">
                  <p:embed/>
                </p:oleObj>
              </mc:Choice>
              <mc:Fallback>
                <p:oleObj name="Equation" r:id="rId6" imgW="1523880" imgH="148572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413" y="4405313"/>
                        <a:ext cx="2516187"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
          <p:cNvGraphicFramePr>
            <a:graphicFrameLocks noChangeAspect="1"/>
          </p:cNvGraphicFramePr>
          <p:nvPr/>
        </p:nvGraphicFramePr>
        <p:xfrm>
          <a:off x="96838" y="4405313"/>
          <a:ext cx="2830512" cy="2452687"/>
        </p:xfrm>
        <a:graphic>
          <a:graphicData uri="http://schemas.openxmlformats.org/presentationml/2006/ole">
            <mc:AlternateContent xmlns:mc="http://schemas.openxmlformats.org/markup-compatibility/2006">
              <mc:Choice xmlns:v="urn:schemas-microsoft-com:vml" Requires="v">
                <p:oleObj spid="_x0000_s138247" name="Equation" r:id="rId8" imgW="1714320" imgH="1485720" progId="Equation.DSMT4">
                  <p:embed/>
                </p:oleObj>
              </mc:Choice>
              <mc:Fallback>
                <p:oleObj name="Equation" r:id="rId8" imgW="1714320" imgH="148572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838" y="4405313"/>
                        <a:ext cx="2830512"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Oval 9"/>
          <p:cNvSpPr/>
          <p:nvPr/>
        </p:nvSpPr>
        <p:spPr>
          <a:xfrm>
            <a:off x="912985" y="6081573"/>
            <a:ext cx="504056" cy="432048"/>
          </a:xfrm>
          <a:prstGeom prst="ellipse">
            <a:avLst/>
          </a:prstGeom>
          <a:no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960767" y="6081573"/>
            <a:ext cx="504056" cy="432048"/>
          </a:xfrm>
          <a:prstGeom prst="ellipse">
            <a:avLst/>
          </a:prstGeom>
          <a:no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7020272" y="6081573"/>
            <a:ext cx="504056" cy="432048"/>
          </a:xfrm>
          <a:prstGeom prst="ellipse">
            <a:avLst/>
          </a:prstGeom>
          <a:no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p:cNvSpPr/>
          <p:nvPr/>
        </p:nvSpPr>
        <p:spPr>
          <a:xfrm>
            <a:off x="923038" y="4713421"/>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3959097" y="4701698"/>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6996826" y="4701698"/>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p:cNvSpPr/>
          <p:nvPr/>
        </p:nvSpPr>
        <p:spPr>
          <a:xfrm>
            <a:off x="2065113" y="4689975"/>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Oval 31"/>
          <p:cNvSpPr/>
          <p:nvPr/>
        </p:nvSpPr>
        <p:spPr>
          <a:xfrm>
            <a:off x="5004048" y="4689975"/>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Oval 32"/>
          <p:cNvSpPr/>
          <p:nvPr/>
        </p:nvSpPr>
        <p:spPr>
          <a:xfrm>
            <a:off x="8113785" y="4689975"/>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smtClean="0">
                <a:latin typeface="Arial" charset="0"/>
                <a:cs typeface="Arial" charset="0"/>
              </a:rPr>
              <a:t>Strategy</a:t>
            </a:r>
            <a:endParaRPr lang="en-US" sz="4400" dirty="0" smtClean="0">
              <a:latin typeface="Arial" charset="0"/>
              <a:cs typeface="Arial" charset="0"/>
            </a:endParaRPr>
          </a:p>
        </p:txBody>
      </p:sp>
      <p:sp>
        <p:nvSpPr>
          <p:cNvPr id="8199"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5.1.2</a:t>
            </a:r>
          </a:p>
        </p:txBody>
      </p:sp>
      <p:sp>
        <p:nvSpPr>
          <p:cNvPr id="8" name="Footer Placeholder 7"/>
          <p:cNvSpPr>
            <a:spLocks noGrp="1"/>
          </p:cNvSpPr>
          <p:nvPr>
            <p:ph type="ftr" sz="quarter" idx="10"/>
          </p:nvPr>
        </p:nvSpPr>
        <p:spPr/>
        <p:txBody>
          <a:bodyPr/>
          <a:lstStyle/>
          <a:p>
            <a:pPr>
              <a:defRPr/>
            </a:pPr>
            <a:r>
              <a:rPr lang="en-CA" smtClean="0"/>
              <a:t>All-pairs Shortest Path</a:t>
            </a:r>
            <a:endParaRPr lang="en-CA" dirty="0"/>
          </a:p>
        </p:txBody>
      </p:sp>
      <p:sp>
        <p:nvSpPr>
          <p:cNvPr id="9" name="Content Placeholder 8"/>
          <p:cNvSpPr>
            <a:spLocks noGrp="1"/>
          </p:cNvSpPr>
          <p:nvPr>
            <p:ph idx="1"/>
          </p:nvPr>
        </p:nvSpPr>
        <p:spPr/>
        <p:txBody>
          <a:bodyPr/>
          <a:lstStyle/>
          <a:p>
            <a:pPr>
              <a:buNone/>
            </a:pPr>
            <a:r>
              <a:rPr lang="en-CA" dirty="0" smtClean="0"/>
              <a:t>	Consider this graph of seven vertices</a:t>
            </a:r>
          </a:p>
          <a:p>
            <a:pPr lvl="1"/>
            <a:r>
              <a:rPr lang="en-CA" dirty="0" smtClean="0"/>
              <a:t>The edges defining the values         and        are highlighted</a:t>
            </a:r>
          </a:p>
          <a:p>
            <a:pPr>
              <a:buNone/>
            </a:pPr>
            <a:endParaRPr lang="en-CA" dirty="0" smtClean="0"/>
          </a:p>
          <a:p>
            <a:pPr>
              <a:buNone/>
            </a:pPr>
            <a:endParaRPr lang="en-CA" dirty="0" smtClean="0"/>
          </a:p>
          <a:p>
            <a:pPr>
              <a:buNone/>
            </a:pPr>
            <a:endParaRPr lang="en-CA" dirty="0" smtClean="0"/>
          </a:p>
          <a:p>
            <a:pPr>
              <a:buNone/>
            </a:pPr>
            <a:r>
              <a:rPr lang="en-CA" dirty="0" smtClean="0"/>
              <a:t>	</a:t>
            </a:r>
            <a:endParaRPr lang="en-CA" i="1" dirty="0" smtClean="0">
              <a:latin typeface="Times New Roman" pitchFamily="18" charset="0"/>
              <a:cs typeface="Times New Roman" pitchFamily="18" charset="0"/>
            </a:endParaRPr>
          </a:p>
        </p:txBody>
      </p:sp>
      <p:graphicFrame>
        <p:nvGraphicFramePr>
          <p:cNvPr id="11" name="Object 6"/>
          <p:cNvGraphicFramePr>
            <a:graphicFrameLocks noChangeAspect="1"/>
          </p:cNvGraphicFramePr>
          <p:nvPr/>
        </p:nvGraphicFramePr>
        <p:xfrm>
          <a:off x="4405313" y="1927225"/>
          <a:ext cx="455612" cy="454025"/>
        </p:xfrm>
        <a:graphic>
          <a:graphicData uri="http://schemas.openxmlformats.org/presentationml/2006/ole">
            <mc:AlternateContent xmlns:mc="http://schemas.openxmlformats.org/markup-compatibility/2006">
              <mc:Choice xmlns:v="urn:schemas-microsoft-com:vml" Requires="v">
                <p:oleObj spid="_x0000_s8206" name="Equation" r:id="rId4" imgW="241200" imgH="241200" progId="Equation.DSMT4">
                  <p:embed/>
                </p:oleObj>
              </mc:Choice>
              <mc:Fallback>
                <p:oleObj name="Equation" r:id="rId4" imgW="241200" imgH="241200" progId="Equation.DSMT4">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313" y="1927225"/>
                        <a:ext cx="455612"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204" name="Picture 12" descr="C:\Users\dwharder\Desktop\k1.png"/>
          <p:cNvPicPr>
            <a:picLocks noChangeAspect="1" noChangeArrowheads="1"/>
          </p:cNvPicPr>
          <p:nvPr/>
        </p:nvPicPr>
        <p:blipFill>
          <a:blip r:embed="rId6" cstate="print"/>
          <a:srcRect/>
          <a:stretch>
            <a:fillRect/>
          </a:stretch>
        </p:blipFill>
        <p:spPr bwMode="auto">
          <a:xfrm>
            <a:off x="2771800" y="2708920"/>
            <a:ext cx="3600450" cy="3457575"/>
          </a:xfrm>
          <a:prstGeom prst="rect">
            <a:avLst/>
          </a:prstGeom>
          <a:noFill/>
        </p:spPr>
      </p:pic>
      <p:graphicFrame>
        <p:nvGraphicFramePr>
          <p:cNvPr id="14" name="Object 6"/>
          <p:cNvGraphicFramePr>
            <a:graphicFrameLocks noChangeAspect="1"/>
          </p:cNvGraphicFramePr>
          <p:nvPr/>
        </p:nvGraphicFramePr>
        <p:xfrm>
          <a:off x="5311775" y="1927225"/>
          <a:ext cx="458788" cy="454025"/>
        </p:xfrm>
        <a:graphic>
          <a:graphicData uri="http://schemas.openxmlformats.org/presentationml/2006/ole">
            <mc:AlternateContent xmlns:mc="http://schemas.openxmlformats.org/markup-compatibility/2006">
              <mc:Choice xmlns:v="urn:schemas-microsoft-com:vml" Requires="v">
                <p:oleObj spid="_x0000_s8207" name="Equation" r:id="rId7" imgW="241200" imgH="241200" progId="Equation.DSMT4">
                  <p:embed/>
                </p:oleObj>
              </mc:Choice>
              <mc:Fallback>
                <p:oleObj name="Equation" r:id="rId7" imgW="241200" imgH="24120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1775" y="1927225"/>
                        <a:ext cx="458788"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Note that:</a:t>
            </a:r>
          </a:p>
          <a:p>
            <a:pPr lvl="1"/>
            <a:r>
              <a:rPr lang="en-CA" sz="2000" dirty="0" smtClean="0"/>
              <a:t>From </a:t>
            </a:r>
            <a:r>
              <a:rPr lang="en-CA" sz="2000" i="1" dirty="0" smtClean="0">
                <a:latin typeface="Times New Roman" pitchFamily="18" charset="0"/>
                <a:cs typeface="Times New Roman" pitchFamily="18" charset="0"/>
              </a:rPr>
              <a:t>v</a:t>
            </a:r>
            <a:r>
              <a:rPr lang="en-CA" sz="2000" baseline="-25000" dirty="0" smtClean="0">
                <a:latin typeface="Times New Roman" pitchFamily="18" charset="0"/>
                <a:cs typeface="Times New Roman" pitchFamily="18" charset="0"/>
              </a:rPr>
              <a:t>1</a:t>
            </a:r>
            <a:r>
              <a:rPr lang="en-CA" sz="2000" dirty="0" smtClean="0"/>
              <a:t> we can go anywhere</a:t>
            </a:r>
          </a:p>
          <a:p>
            <a:pPr lvl="1"/>
            <a:r>
              <a:rPr lang="en-CA" sz="2000" dirty="0" smtClean="0"/>
              <a:t>From </a:t>
            </a:r>
            <a:r>
              <a:rPr lang="en-CA" sz="2000" i="1" dirty="0" smtClean="0">
                <a:latin typeface="Times New Roman" pitchFamily="18" charset="0"/>
                <a:cs typeface="Times New Roman" pitchFamily="18" charset="0"/>
              </a:rPr>
              <a:t>v</a:t>
            </a:r>
            <a:r>
              <a:rPr lang="en-CA" sz="2000" baseline="-25000" dirty="0" smtClean="0">
                <a:latin typeface="Times New Roman" pitchFamily="18" charset="0"/>
                <a:cs typeface="Times New Roman" pitchFamily="18" charset="0"/>
              </a:rPr>
              <a:t>5</a:t>
            </a:r>
            <a:r>
              <a:rPr lang="en-CA" sz="2000" dirty="0" smtClean="0"/>
              <a:t> we can go anywhere but </a:t>
            </a:r>
            <a:r>
              <a:rPr lang="en-CA" sz="2000" i="1" dirty="0" smtClean="0">
                <a:latin typeface="Times New Roman" pitchFamily="18" charset="0"/>
                <a:cs typeface="Times New Roman" pitchFamily="18" charset="0"/>
              </a:rPr>
              <a:t>v</a:t>
            </a:r>
            <a:r>
              <a:rPr lang="en-CA" sz="2000" baseline="-25000" dirty="0" smtClean="0">
                <a:latin typeface="Times New Roman" pitchFamily="18" charset="0"/>
                <a:cs typeface="Times New Roman" pitchFamily="18" charset="0"/>
              </a:rPr>
              <a:t>1</a:t>
            </a:r>
            <a:endParaRPr lang="en-CA" sz="2000" dirty="0" smtClean="0"/>
          </a:p>
          <a:p>
            <a:pPr lvl="1"/>
            <a:r>
              <a:rPr lang="en-CA" sz="2000" dirty="0" smtClean="0"/>
              <a:t>We go between any of the vertices</a:t>
            </a:r>
            <a:br>
              <a:rPr lang="en-CA" sz="2000" dirty="0" smtClean="0"/>
            </a:br>
            <a:r>
              <a:rPr lang="en-CA" sz="2000" dirty="0" smtClean="0"/>
              <a:t>in the set </a:t>
            </a:r>
            <a:r>
              <a:rPr lang="en-CA" sz="2000" dirty="0" smtClean="0">
                <a:latin typeface="Times New Roman" pitchFamily="18" charset="0"/>
                <a:cs typeface="Times New Roman" pitchFamily="18" charset="0"/>
              </a:rPr>
              <a:t>{</a:t>
            </a:r>
            <a:r>
              <a:rPr lang="en-CA" sz="2000" i="1" dirty="0" smtClean="0">
                <a:latin typeface="Times New Roman" pitchFamily="18" charset="0"/>
                <a:cs typeface="Times New Roman" pitchFamily="18" charset="0"/>
              </a:rPr>
              <a:t>v</a:t>
            </a:r>
            <a:r>
              <a:rPr lang="en-CA" sz="2000" baseline="-25000" dirty="0" smtClean="0">
                <a:latin typeface="Times New Roman" pitchFamily="18" charset="0"/>
                <a:cs typeface="Times New Roman" pitchFamily="18" charset="0"/>
              </a:rPr>
              <a:t>2</a:t>
            </a:r>
            <a:r>
              <a:rPr lang="en-CA" sz="2000" dirty="0" smtClean="0">
                <a:latin typeface="Times New Roman" pitchFamily="18" charset="0"/>
                <a:cs typeface="Times New Roman" pitchFamily="18" charset="0"/>
              </a:rPr>
              <a:t>, </a:t>
            </a:r>
            <a:r>
              <a:rPr lang="en-CA" sz="2000" i="1" dirty="0" smtClean="0">
                <a:latin typeface="Times New Roman" pitchFamily="18" charset="0"/>
                <a:cs typeface="Times New Roman" pitchFamily="18" charset="0"/>
              </a:rPr>
              <a:t>v</a:t>
            </a:r>
            <a:r>
              <a:rPr lang="en-CA" sz="2000" baseline="-25000" dirty="0" smtClean="0">
                <a:latin typeface="Times New Roman" pitchFamily="18" charset="0"/>
                <a:cs typeface="Times New Roman" pitchFamily="18" charset="0"/>
              </a:rPr>
              <a:t>3</a:t>
            </a:r>
            <a:r>
              <a:rPr lang="en-CA" sz="2000" dirty="0" smtClean="0">
                <a:latin typeface="Times New Roman" pitchFamily="18" charset="0"/>
                <a:cs typeface="Times New Roman" pitchFamily="18" charset="0"/>
              </a:rPr>
              <a:t>, </a:t>
            </a:r>
            <a:r>
              <a:rPr lang="en-CA" sz="2000" i="1" dirty="0" smtClean="0">
                <a:latin typeface="Times New Roman" pitchFamily="18" charset="0"/>
                <a:cs typeface="Times New Roman" pitchFamily="18" charset="0"/>
              </a:rPr>
              <a:t>v</a:t>
            </a:r>
            <a:r>
              <a:rPr lang="en-CA" sz="2000" baseline="-25000" dirty="0" smtClean="0">
                <a:latin typeface="Times New Roman" pitchFamily="18" charset="0"/>
                <a:cs typeface="Times New Roman" pitchFamily="18" charset="0"/>
              </a:rPr>
              <a:t>6</a:t>
            </a:r>
            <a:r>
              <a:rPr lang="en-CA" sz="2000" dirty="0" smtClean="0">
                <a:latin typeface="Times New Roman" pitchFamily="18" charset="0"/>
                <a:cs typeface="Times New Roman" pitchFamily="18" charset="0"/>
              </a:rPr>
              <a:t>, </a:t>
            </a:r>
            <a:r>
              <a:rPr lang="en-CA" sz="2000" i="1" dirty="0" smtClean="0">
                <a:latin typeface="Times New Roman" pitchFamily="18" charset="0"/>
                <a:cs typeface="Times New Roman" pitchFamily="18" charset="0"/>
              </a:rPr>
              <a:t>v</a:t>
            </a:r>
            <a:r>
              <a:rPr lang="en-CA" sz="2000" baseline="-25000" dirty="0" smtClean="0">
                <a:latin typeface="Times New Roman" pitchFamily="18" charset="0"/>
                <a:cs typeface="Times New Roman" pitchFamily="18" charset="0"/>
              </a:rPr>
              <a:t>7</a:t>
            </a:r>
            <a:r>
              <a:rPr lang="en-CA" sz="2000" dirty="0" smtClean="0">
                <a:latin typeface="Times New Roman" pitchFamily="18" charset="0"/>
                <a:cs typeface="Times New Roman" pitchFamily="18" charset="0"/>
              </a:rPr>
              <a:t>}</a:t>
            </a:r>
          </a:p>
          <a:p>
            <a:pPr lvl="1"/>
            <a:r>
              <a:rPr lang="en-CA" sz="2000" dirty="0" smtClean="0"/>
              <a:t>We can’t go anywhere from </a:t>
            </a:r>
            <a:r>
              <a:rPr lang="en-CA" sz="2000" i="1" dirty="0" smtClean="0">
                <a:latin typeface="Times New Roman" pitchFamily="18" charset="0"/>
                <a:cs typeface="Times New Roman" pitchFamily="18" charset="0"/>
              </a:rPr>
              <a:t>v</a:t>
            </a:r>
            <a:r>
              <a:rPr lang="en-CA" sz="2000" baseline="-25000" dirty="0" smtClean="0">
                <a:latin typeface="Times New Roman" pitchFamily="18" charset="0"/>
                <a:cs typeface="Times New Roman" pitchFamily="18" charset="0"/>
              </a:rPr>
              <a:t>4</a:t>
            </a:r>
            <a:endParaRPr lang="en-CA" sz="2000" dirty="0" smtClean="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3" cstate="print"/>
          <a:srcRect/>
          <a:stretch>
            <a:fillRect/>
          </a:stretch>
        </p:blipFill>
        <p:spPr bwMode="auto">
          <a:xfrm>
            <a:off x="5039544" y="476672"/>
            <a:ext cx="4104456" cy="4026127"/>
          </a:xfrm>
          <a:prstGeom prst="rect">
            <a:avLst/>
          </a:prstGeom>
          <a:noFill/>
        </p:spPr>
      </p:pic>
      <p:graphicFrame>
        <p:nvGraphicFramePr>
          <p:cNvPr id="126978" name="Object 2"/>
          <p:cNvGraphicFramePr>
            <a:graphicFrameLocks noChangeAspect="1"/>
          </p:cNvGraphicFramePr>
          <p:nvPr/>
        </p:nvGraphicFramePr>
        <p:xfrm>
          <a:off x="6237288" y="4405313"/>
          <a:ext cx="2787650" cy="2452687"/>
        </p:xfrm>
        <a:graphic>
          <a:graphicData uri="http://schemas.openxmlformats.org/presentationml/2006/ole">
            <mc:AlternateContent xmlns:mc="http://schemas.openxmlformats.org/markup-compatibility/2006">
              <mc:Choice xmlns:v="urn:schemas-microsoft-com:vml" Requires="v">
                <p:oleObj spid="_x0000_s141317" name="Equation" r:id="rId4" imgW="1688760" imgH="1485720" progId="Equation.DSMT4">
                  <p:embed/>
                </p:oleObj>
              </mc:Choice>
              <mc:Fallback>
                <p:oleObj name="Equation" r:id="rId4" imgW="1688760" imgH="148572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4405313"/>
                        <a:ext cx="2787650"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p:cNvGraphicFramePr>
            <a:graphicFrameLocks noChangeAspect="1"/>
          </p:cNvGraphicFramePr>
          <p:nvPr/>
        </p:nvGraphicFramePr>
        <p:xfrm>
          <a:off x="3300413" y="4405313"/>
          <a:ext cx="2516187" cy="2452687"/>
        </p:xfrm>
        <a:graphic>
          <a:graphicData uri="http://schemas.openxmlformats.org/presentationml/2006/ole">
            <mc:AlternateContent xmlns:mc="http://schemas.openxmlformats.org/markup-compatibility/2006">
              <mc:Choice xmlns:v="urn:schemas-microsoft-com:vml" Requires="v">
                <p:oleObj spid="_x0000_s141318" name="Equation" r:id="rId6" imgW="1523880" imgH="1485720" progId="Equation.DSMT4">
                  <p:embed/>
                </p:oleObj>
              </mc:Choice>
              <mc:Fallback>
                <p:oleObj name="Equation" r:id="rId6" imgW="1523880" imgH="148572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413" y="4405313"/>
                        <a:ext cx="2516187"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
          <p:cNvGraphicFramePr>
            <a:graphicFrameLocks noChangeAspect="1"/>
          </p:cNvGraphicFramePr>
          <p:nvPr/>
        </p:nvGraphicFramePr>
        <p:xfrm>
          <a:off x="96838" y="4405313"/>
          <a:ext cx="2830512" cy="2452687"/>
        </p:xfrm>
        <a:graphic>
          <a:graphicData uri="http://schemas.openxmlformats.org/presentationml/2006/ole">
            <mc:AlternateContent xmlns:mc="http://schemas.openxmlformats.org/markup-compatibility/2006">
              <mc:Choice xmlns:v="urn:schemas-microsoft-com:vml" Requires="v">
                <p:oleObj spid="_x0000_s141319" name="Equation" r:id="rId8" imgW="1714320" imgH="1485720" progId="Equation.DSMT4">
                  <p:embed/>
                </p:oleObj>
              </mc:Choice>
              <mc:Fallback>
                <p:oleObj name="Equation" r:id="rId8" imgW="1714320" imgH="148572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838" y="4405313"/>
                        <a:ext cx="2830512"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We could reinterpret this graph as follows:</a:t>
            </a:r>
          </a:p>
          <a:p>
            <a:pPr lvl="1"/>
            <a:r>
              <a:rPr lang="en-CA" dirty="0" smtClean="0"/>
              <a:t>Vertices </a:t>
            </a:r>
            <a:r>
              <a:rPr lang="en-CA" dirty="0" smtClean="0">
                <a:latin typeface="Times New Roman" pitchFamily="18" charset="0"/>
                <a:cs typeface="Times New Roman" pitchFamily="18" charset="0"/>
              </a:rPr>
              <a:t>{</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2</a:t>
            </a:r>
            <a:r>
              <a:rPr lang="en-CA" dirty="0" smtClean="0">
                <a:latin typeface="Times New Roman" pitchFamily="18" charset="0"/>
                <a:cs typeface="Times New Roman" pitchFamily="18" charset="0"/>
              </a:rPr>
              <a:t>,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3</a:t>
            </a:r>
            <a:r>
              <a:rPr lang="en-CA" dirty="0" smtClean="0">
                <a:latin typeface="Times New Roman" pitchFamily="18" charset="0"/>
                <a:cs typeface="Times New Roman" pitchFamily="18" charset="0"/>
              </a:rPr>
              <a:t>,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6</a:t>
            </a:r>
            <a:r>
              <a:rPr lang="en-CA" dirty="0" smtClean="0">
                <a:latin typeface="Times New Roman" pitchFamily="18" charset="0"/>
                <a:cs typeface="Times New Roman" pitchFamily="18" charset="0"/>
              </a:rPr>
              <a:t>,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7</a:t>
            </a:r>
            <a:r>
              <a:rPr lang="en-CA" dirty="0" smtClean="0">
                <a:latin typeface="Times New Roman" pitchFamily="18" charset="0"/>
                <a:cs typeface="Times New Roman" pitchFamily="18" charset="0"/>
              </a:rPr>
              <a:t>}</a:t>
            </a:r>
            <a:r>
              <a:rPr lang="en-CA" dirty="0" smtClean="0"/>
              <a:t> form a </a:t>
            </a:r>
            <a:r>
              <a:rPr lang="en-CA" i="1" dirty="0" smtClean="0"/>
              <a:t>strongly connected </a:t>
            </a:r>
            <a:r>
              <a:rPr lang="en-CA" dirty="0" err="1" smtClean="0"/>
              <a:t>subgraph</a:t>
            </a:r>
            <a:endParaRPr lang="en-CA" dirty="0" smtClean="0"/>
          </a:p>
          <a:p>
            <a:pPr lvl="1"/>
            <a:r>
              <a:rPr lang="en-CA" dirty="0" smtClean="0"/>
              <a:t>You can get from any one</a:t>
            </a:r>
            <a:br>
              <a:rPr lang="en-CA" dirty="0" smtClean="0"/>
            </a:br>
            <a:r>
              <a:rPr lang="en-CA" dirty="0" smtClean="0"/>
              <a:t>vertex to any other</a:t>
            </a:r>
          </a:p>
          <a:p>
            <a:pPr lvl="1"/>
            <a:r>
              <a:rPr lang="en-CA" dirty="0" smtClean="0"/>
              <a:t>With the transitive closure graph,</a:t>
            </a:r>
            <a:br>
              <a:rPr lang="en-CA" dirty="0" smtClean="0"/>
            </a:br>
            <a:r>
              <a:rPr lang="en-CA" dirty="0" smtClean="0"/>
              <a:t>it is much faster finding such</a:t>
            </a:r>
            <a:br>
              <a:rPr lang="en-CA" dirty="0" smtClean="0"/>
            </a:br>
            <a:r>
              <a:rPr lang="en-CA" dirty="0" smtClean="0"/>
              <a:t>strongly connected components</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0" name="Picture 1" descr="C:\Users\dwharder\Desktop\k1.png"/>
          <p:cNvPicPr>
            <a:picLocks noChangeAspect="1" noChangeArrowheads="1"/>
          </p:cNvPicPr>
          <p:nvPr/>
        </p:nvPicPr>
        <p:blipFill>
          <a:blip r:embed="rId3" cstate="print"/>
          <a:stretch>
            <a:fillRect/>
          </a:stretch>
        </p:blipFill>
        <p:spPr bwMode="auto">
          <a:xfrm>
            <a:off x="4572000" y="2364245"/>
            <a:ext cx="4536504" cy="4449131"/>
          </a:xfrm>
          <a:prstGeom prst="rect">
            <a:avLst/>
          </a:prstGeom>
          <a:noFill/>
        </p:spPr>
      </p:pic>
      <p:graphicFrame>
        <p:nvGraphicFramePr>
          <p:cNvPr id="142341" name="Object 5"/>
          <p:cNvGraphicFramePr>
            <a:graphicFrameLocks noChangeAspect="1"/>
          </p:cNvGraphicFramePr>
          <p:nvPr/>
        </p:nvGraphicFramePr>
        <p:xfrm>
          <a:off x="96838" y="4405313"/>
          <a:ext cx="2830512" cy="2452687"/>
        </p:xfrm>
        <a:graphic>
          <a:graphicData uri="http://schemas.openxmlformats.org/presentationml/2006/ole">
            <mc:AlternateContent xmlns:mc="http://schemas.openxmlformats.org/markup-compatibility/2006">
              <mc:Choice xmlns:v="urn:schemas-microsoft-com:vml" Requires="v">
                <p:oleObj spid="_x0000_s142342" name="Equation" r:id="rId4" imgW="1714320" imgH="1485720" progId="Equation.DSMT4">
                  <p:embed/>
                </p:oleObj>
              </mc:Choice>
              <mc:Fallback>
                <p:oleObj name="Equation" r:id="rId4" imgW="1714320" imgH="148572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4405313"/>
                        <a:ext cx="2830512"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r>
              <a:rPr lang="en-US" sz="3200" smtClean="0">
                <a:latin typeface="Arial" charset="0"/>
                <a:cs typeface="Arial" charset="0"/>
              </a:rPr>
              <a:t>Summary</a:t>
            </a:r>
            <a:endParaRPr lang="en-US" sz="4000" smtClean="0">
              <a:latin typeface="Arial" charset="0"/>
              <a:cs typeface="Arial" charset="0"/>
            </a:endParaRPr>
          </a:p>
        </p:txBody>
      </p:sp>
      <p:sp>
        <p:nvSpPr>
          <p:cNvPr id="19459" name="Rectangle 3"/>
          <p:cNvSpPr>
            <a:spLocks noGrp="1" noChangeArrowheads="1"/>
          </p:cNvSpPr>
          <p:nvPr>
            <p:ph type="body" idx="4294967295"/>
          </p:nvPr>
        </p:nvSpPr>
        <p:spPr/>
        <p:txBody>
          <a:bodyPr/>
          <a:lstStyle/>
          <a:p>
            <a:pPr>
              <a:buFont typeface="Arial" charset="0"/>
              <a:buNone/>
            </a:pPr>
            <a:r>
              <a:rPr lang="en-US" dirty="0" smtClean="0">
                <a:latin typeface="Arial" charset="0"/>
                <a:cs typeface="Arial" charset="0"/>
              </a:rPr>
              <a:t>	This topic:</a:t>
            </a:r>
          </a:p>
          <a:p>
            <a:pPr lvl="1"/>
            <a:r>
              <a:rPr lang="en-US" dirty="0" smtClean="0">
                <a:latin typeface="Arial" charset="0"/>
                <a:cs typeface="Arial" charset="0"/>
              </a:rPr>
              <a:t>The concept of all-pairs shortest paths</a:t>
            </a:r>
          </a:p>
          <a:p>
            <a:pPr lvl="1"/>
            <a:r>
              <a:rPr lang="en-US" dirty="0" smtClean="0">
                <a:latin typeface="Arial" charset="0"/>
                <a:cs typeface="Arial" charset="0"/>
              </a:rPr>
              <a:t>The Floyd-</a:t>
            </a:r>
            <a:r>
              <a:rPr lang="en-US" dirty="0" err="1" smtClean="0">
                <a:latin typeface="Arial" charset="0"/>
                <a:cs typeface="Arial" charset="0"/>
              </a:rPr>
              <a:t>Warshall</a:t>
            </a:r>
            <a:r>
              <a:rPr lang="en-US" dirty="0" smtClean="0">
                <a:latin typeface="Arial" charset="0"/>
                <a:cs typeface="Arial" charset="0"/>
              </a:rPr>
              <a:t> algorithm</a:t>
            </a:r>
          </a:p>
          <a:p>
            <a:pPr lvl="1"/>
            <a:r>
              <a:rPr lang="en-US" dirty="0" smtClean="0">
                <a:latin typeface="Arial" charset="0"/>
                <a:cs typeface="Arial" charset="0"/>
              </a:rPr>
              <a:t>Finding the shortest paths</a:t>
            </a:r>
          </a:p>
          <a:p>
            <a:pPr lvl="1"/>
            <a:r>
              <a:rPr lang="en-US" dirty="0" smtClean="0">
                <a:latin typeface="Arial" charset="0"/>
                <a:cs typeface="Arial" charset="0"/>
              </a:rPr>
              <a:t>Finding the transitive closure</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a:t>
            </a:r>
            <a:r>
              <a:rPr lang="en-US" sz="1400" dirty="0" err="1" smtClean="0">
                <a:latin typeface="Arial" charset="0"/>
                <a:cs typeface="Arial" charset="0"/>
              </a:rPr>
              <a:t>Cormen</a:t>
            </a:r>
            <a:r>
              <a:rPr lang="en-US" sz="1400" dirty="0" smtClean="0">
                <a:latin typeface="Arial" charset="0"/>
                <a:cs typeface="Arial" charset="0"/>
              </a:rPr>
              <a:t>, </a:t>
            </a:r>
            <a:r>
              <a:rPr lang="en-US" sz="1400" dirty="0" err="1" smtClean="0">
                <a:latin typeface="Arial" charset="0"/>
                <a:cs typeface="Arial" charset="0"/>
              </a:rPr>
              <a:t>Leiserson</a:t>
            </a:r>
            <a:r>
              <a:rPr lang="en-US" sz="1400" dirty="0" smtClean="0">
                <a:latin typeface="Arial" charset="0"/>
                <a:cs typeface="Arial" charset="0"/>
              </a:rPr>
              <a:t>, </a:t>
            </a:r>
            <a:r>
              <a:rPr lang="en-US" sz="1400" dirty="0" err="1" smtClean="0">
                <a:latin typeface="Arial" charset="0"/>
                <a:cs typeface="Arial" charset="0"/>
              </a:rPr>
              <a:t>Rivest</a:t>
            </a:r>
            <a:r>
              <a:rPr lang="en-US" sz="1400" dirty="0" smtClean="0">
                <a:latin typeface="Arial" charset="0"/>
                <a:cs typeface="Arial" charset="0"/>
              </a:rPr>
              <a:t> and Stein,</a:t>
            </a:r>
            <a:br>
              <a:rPr lang="en-US" sz="1400" dirty="0" smtClean="0">
                <a:latin typeface="Arial" charset="0"/>
                <a:cs typeface="Arial" charset="0"/>
              </a:rPr>
            </a:br>
            <a:r>
              <a:rPr lang="en-US" sz="1400" i="1" dirty="0" smtClean="0">
                <a:latin typeface="Arial" charset="0"/>
                <a:cs typeface="Arial" charset="0"/>
              </a:rPr>
              <a:t>Introduction to Algorithms</a:t>
            </a:r>
            <a:r>
              <a:rPr lang="en-US" sz="1400" dirty="0" smtClean="0">
                <a:latin typeface="Arial" charset="0"/>
                <a:cs typeface="Arial" charset="0"/>
              </a:rPr>
              <a:t>, The MIT Press, 2001, §25.2, pp.629-35.</a:t>
            </a:r>
          </a:p>
          <a:p>
            <a:pPr marL="533400" indent="-533400">
              <a:buFontTx/>
              <a:buNone/>
              <a:defRPr/>
            </a:pPr>
            <a:endParaRPr lang="en-US" sz="1400" dirty="0" smtClean="0">
              <a:latin typeface="Arial" charset="0"/>
              <a:cs typeface="Arial" charset="0"/>
            </a:endParaRPr>
          </a:p>
          <a:p>
            <a:pPr marL="533400" indent="-533400">
              <a:buFontTx/>
              <a:buNone/>
              <a:defRPr/>
            </a:pPr>
            <a:r>
              <a:rPr lang="en-US" sz="1400" dirty="0" smtClean="0">
                <a:latin typeface="Arial" charset="0"/>
                <a:cs typeface="Arial" charset="0"/>
              </a:rPr>
              <a:t>	Mark A. Weiss,</a:t>
            </a:r>
            <a:br>
              <a:rPr lang="en-US" sz="1400" dirty="0" smtClean="0">
                <a:latin typeface="Arial" charset="0"/>
                <a:cs typeface="Arial" charset="0"/>
              </a:rPr>
            </a:br>
            <a:r>
              <a:rPr lang="en-US" sz="1400" i="1" dirty="0" smtClean="0">
                <a:latin typeface="Arial" charset="0"/>
                <a:cs typeface="Arial" charset="0"/>
              </a:rPr>
              <a:t>Data Structures and Algorithm Analysis in C++</a:t>
            </a:r>
            <a:r>
              <a:rPr lang="en-US" sz="1400" dirty="0" smtClean="0">
                <a:latin typeface="Arial" charset="0"/>
                <a:cs typeface="Arial" charset="0"/>
              </a:rPr>
              <a:t>, 3</a:t>
            </a:r>
            <a:r>
              <a:rPr lang="en-US" sz="1400" baseline="30000" dirty="0" smtClean="0">
                <a:latin typeface="Arial" charset="0"/>
                <a:cs typeface="Arial" charset="0"/>
              </a:rPr>
              <a:t>rd</a:t>
            </a:r>
            <a:r>
              <a:rPr lang="en-US" sz="1400" dirty="0" smtClean="0">
                <a:latin typeface="Arial" charset="0"/>
                <a:cs typeface="Arial" charset="0"/>
              </a:rPr>
              <a:t> Ed., Addison Wesley, 2006, Ch.?, p.?.</a:t>
            </a:r>
          </a:p>
          <a:p>
            <a:pPr marL="533400" indent="-533400">
              <a:buFontTx/>
              <a:buNone/>
              <a:defRPr/>
            </a:pPr>
            <a:endParaRPr lang="en-US" sz="1400" dirty="0" smtClean="0">
              <a:latin typeface="Arial" charset="0"/>
              <a:cs typeface="Arial" charset="0"/>
            </a:endParaRPr>
          </a:p>
          <a:p>
            <a:pPr marL="533400" indent="-533400">
              <a:buFontTx/>
              <a:buNone/>
              <a:defRPr/>
            </a:pPr>
            <a:r>
              <a:rPr lang="en-US" sz="1400" dirty="0" smtClean="0">
                <a:latin typeface="Arial" charset="0"/>
                <a:cs typeface="Arial" charset="0"/>
              </a:rPr>
              <a:t>	</a:t>
            </a:r>
            <a:r>
              <a:rPr lang="en-US" sz="1400" dirty="0" err="1" smtClean="0">
                <a:latin typeface="Arial" charset="0"/>
                <a:cs typeface="Arial" charset="0"/>
              </a:rPr>
              <a:t>Joh</a:t>
            </a:r>
            <a:r>
              <a:rPr lang="en-US" sz="1400" dirty="0" smtClean="0">
                <a:latin typeface="Arial" charset="0"/>
                <a:cs typeface="Arial" charset="0"/>
              </a:rPr>
              <a:t> Kleinberg and Eva </a:t>
            </a:r>
            <a:r>
              <a:rPr lang="en-US" sz="1400" dirty="0" err="1" smtClean="0">
                <a:latin typeface="Arial" charset="0"/>
                <a:cs typeface="Arial" charset="0"/>
              </a:rPr>
              <a:t>Tardos</a:t>
            </a:r>
            <a:r>
              <a:rPr lang="en-US" sz="1400" dirty="0" smtClean="0">
                <a:latin typeface="Arial" charset="0"/>
                <a:cs typeface="Arial" charset="0"/>
              </a:rPr>
              <a:t>,</a:t>
            </a:r>
          </a:p>
          <a:p>
            <a:pPr marL="533400" indent="-533400">
              <a:buFontTx/>
              <a:buNone/>
              <a:defRPr/>
            </a:pPr>
            <a:r>
              <a:rPr lang="en-US" sz="1400" dirty="0" smtClean="0">
                <a:latin typeface="Arial" charset="0"/>
                <a:cs typeface="Arial" charset="0"/>
              </a:rPr>
              <a:t>	</a:t>
            </a:r>
            <a:r>
              <a:rPr lang="en-US" sz="1400" i="1" dirty="0" smtClean="0">
                <a:latin typeface="Arial" charset="0"/>
                <a:cs typeface="Arial" charset="0"/>
              </a:rPr>
              <a:t>Algorithm Design</a:t>
            </a:r>
            <a:r>
              <a:rPr lang="en-US" sz="1400" dirty="0" smtClean="0">
                <a:latin typeface="Arial" charset="0"/>
                <a:cs typeface="Arial" charset="0"/>
              </a:rPr>
              <a:t>, Pearson, 2006.</a:t>
            </a:r>
          </a:p>
          <a:p>
            <a:pPr marL="533400" indent="-533400">
              <a:buFontTx/>
              <a:buNone/>
              <a:defRPr/>
            </a:pPr>
            <a:endParaRPr lang="en-US" sz="1400" dirty="0" smtClean="0">
              <a:latin typeface="Arial" charset="0"/>
              <a:cs typeface="Arial" charset="0"/>
            </a:endParaRPr>
          </a:p>
          <a:p>
            <a:pPr marL="533400" indent="-533400">
              <a:buFontTx/>
              <a:buNone/>
              <a:defRPr/>
            </a:pPr>
            <a:r>
              <a:rPr lang="en-US" sz="1400" dirty="0" smtClean="0">
                <a:latin typeface="Arial" charset="0"/>
                <a:cs typeface="Arial" charset="0"/>
              </a:rPr>
              <a:t>	Elliot B. </a:t>
            </a:r>
            <a:r>
              <a:rPr lang="en-US" sz="1400" dirty="0" err="1" smtClean="0">
                <a:latin typeface="Arial" charset="0"/>
                <a:cs typeface="Arial" charset="0"/>
              </a:rPr>
              <a:t>Koffman</a:t>
            </a:r>
            <a:r>
              <a:rPr lang="en-US" sz="1400" dirty="0" smtClean="0">
                <a:latin typeface="Arial" charset="0"/>
                <a:cs typeface="Arial" charset="0"/>
              </a:rPr>
              <a:t> and Paul A.T. Wolfgang,</a:t>
            </a:r>
          </a:p>
          <a:p>
            <a:pPr marL="533400" indent="-533400">
              <a:buFontTx/>
              <a:buNone/>
              <a:defRPr/>
            </a:pPr>
            <a:r>
              <a:rPr lang="en-US" sz="1400" dirty="0" smtClean="0">
                <a:latin typeface="Arial" charset="0"/>
                <a:cs typeface="Arial" charset="0"/>
              </a:rPr>
              <a:t>	</a:t>
            </a:r>
            <a:r>
              <a:rPr lang="en-US" sz="1400" i="1" dirty="0" smtClean="0">
                <a:latin typeface="Arial" charset="0"/>
                <a:cs typeface="Arial" charset="0"/>
              </a:rPr>
              <a:t>Objects, Abstractions, Data Structures and Design using C++</a:t>
            </a:r>
            <a:r>
              <a:rPr lang="en-US" sz="1400" dirty="0" smtClean="0">
                <a:latin typeface="Arial" charset="0"/>
                <a:cs typeface="Arial" charset="0"/>
              </a:rPr>
              <a:t>, Wiley, 2006.</a:t>
            </a:r>
          </a:p>
          <a:p>
            <a:pPr marL="533400" indent="-533400">
              <a:buFontTx/>
              <a:buNone/>
              <a:defRPr/>
            </a:pPr>
            <a:endParaRPr lang="en-US" sz="16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smtClean="0">
                <a:latin typeface="Arial" charset="0"/>
                <a:cs typeface="Arial" charset="0"/>
              </a:rPr>
              <a:t>Strategy</a:t>
            </a:r>
            <a:endParaRPr lang="en-US" sz="4400" dirty="0" smtClean="0">
              <a:latin typeface="Arial" charset="0"/>
              <a:cs typeface="Arial" charset="0"/>
            </a:endParaRPr>
          </a:p>
        </p:txBody>
      </p:sp>
      <p:sp>
        <p:nvSpPr>
          <p:cNvPr id="8199"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5.1.2</a:t>
            </a:r>
          </a:p>
        </p:txBody>
      </p:sp>
      <p:sp>
        <p:nvSpPr>
          <p:cNvPr id="8" name="Footer Placeholder 7"/>
          <p:cNvSpPr>
            <a:spLocks noGrp="1"/>
          </p:cNvSpPr>
          <p:nvPr>
            <p:ph type="ftr" sz="quarter" idx="10"/>
          </p:nvPr>
        </p:nvSpPr>
        <p:spPr/>
        <p:txBody>
          <a:bodyPr/>
          <a:lstStyle/>
          <a:p>
            <a:pPr>
              <a:defRPr/>
            </a:pPr>
            <a:r>
              <a:rPr lang="en-CA" smtClean="0"/>
              <a:t>All-pairs Shortest Path</a:t>
            </a:r>
            <a:endParaRPr lang="en-CA" dirty="0"/>
          </a:p>
        </p:txBody>
      </p:sp>
      <p:sp>
        <p:nvSpPr>
          <p:cNvPr id="9" name="Content Placeholder 8"/>
          <p:cNvSpPr>
            <a:spLocks noGrp="1"/>
          </p:cNvSpPr>
          <p:nvPr>
            <p:ph idx="1"/>
          </p:nvPr>
        </p:nvSpPr>
        <p:spPr/>
        <p:txBody>
          <a:bodyPr/>
          <a:lstStyle/>
          <a:p>
            <a:pPr>
              <a:buNone/>
            </a:pPr>
            <a:r>
              <a:rPr lang="en-CA" dirty="0" smtClean="0"/>
              <a:t>	Suppose now, we want to see whether or not the path going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i="1" dirty="0" smtClean="0"/>
              <a:t> </a:t>
            </a:r>
            <a:r>
              <a:rPr lang="en-CA" dirty="0" smtClean="0"/>
              <a:t>is shorter than a direct edge?</a:t>
            </a:r>
          </a:p>
          <a:p>
            <a:pPr lvl="1"/>
            <a:r>
              <a:rPr lang="en-CA" dirty="0" smtClean="0"/>
              <a:t>Is                          ?</a:t>
            </a:r>
          </a:p>
          <a:p>
            <a:pPr lvl="1">
              <a:lnSpc>
                <a:spcPct val="150000"/>
              </a:lnSpc>
            </a:pPr>
            <a:r>
              <a:rPr lang="en-CA" dirty="0" smtClean="0"/>
              <a:t>Is                          ?  </a:t>
            </a:r>
          </a:p>
          <a:p>
            <a:pPr>
              <a:buNone/>
            </a:pPr>
            <a:endParaRPr lang="en-CA" dirty="0" smtClean="0"/>
          </a:p>
          <a:p>
            <a:pPr>
              <a:buNone/>
            </a:pPr>
            <a:endParaRPr lang="en-CA" dirty="0" smtClean="0"/>
          </a:p>
          <a:p>
            <a:pPr>
              <a:buNone/>
            </a:pPr>
            <a:endParaRPr lang="en-CA" dirty="0" smtClean="0"/>
          </a:p>
          <a:p>
            <a:pPr>
              <a:buNone/>
            </a:pPr>
            <a:r>
              <a:rPr lang="en-CA" dirty="0" smtClean="0"/>
              <a:t>	</a:t>
            </a:r>
            <a:endParaRPr lang="en-CA" i="1" dirty="0" smtClean="0">
              <a:latin typeface="Times New Roman" pitchFamily="18" charset="0"/>
              <a:cs typeface="Times New Roman" pitchFamily="18" charset="0"/>
            </a:endParaRPr>
          </a:p>
        </p:txBody>
      </p:sp>
      <p:pic>
        <p:nvPicPr>
          <p:cNvPr id="10" name="Picture 4" descr="C:\Users\dwharder\Desktop\k2.png"/>
          <p:cNvPicPr>
            <a:picLocks noChangeAspect="1" noChangeArrowheads="1"/>
          </p:cNvPicPr>
          <p:nvPr/>
        </p:nvPicPr>
        <p:blipFill>
          <a:blip r:embed="rId4" cstate="print"/>
          <a:srcRect/>
          <a:stretch>
            <a:fillRect/>
          </a:stretch>
        </p:blipFill>
        <p:spPr bwMode="auto">
          <a:xfrm>
            <a:off x="2771800" y="2708920"/>
            <a:ext cx="3600450" cy="3457575"/>
          </a:xfrm>
          <a:prstGeom prst="rect">
            <a:avLst/>
          </a:prstGeom>
          <a:noFill/>
        </p:spPr>
      </p:pic>
      <p:graphicFrame>
        <p:nvGraphicFramePr>
          <p:cNvPr id="43013" name="Object 10"/>
          <p:cNvGraphicFramePr>
            <a:graphicFrameLocks noChangeAspect="1"/>
          </p:cNvGraphicFramePr>
          <p:nvPr/>
        </p:nvGraphicFramePr>
        <p:xfrm>
          <a:off x="1493838" y="2238375"/>
          <a:ext cx="1639887" cy="430213"/>
        </p:xfrm>
        <a:graphic>
          <a:graphicData uri="http://schemas.openxmlformats.org/presentationml/2006/ole">
            <mc:AlternateContent xmlns:mc="http://schemas.openxmlformats.org/markup-compatibility/2006">
              <mc:Choice xmlns:v="urn:schemas-microsoft-com:vml" Requires="v">
                <p:oleObj spid="_x0000_s43015" name="Equation" r:id="rId5" imgW="914400" imgH="241200" progId="Equation.DSMT4">
                  <p:embed/>
                </p:oleObj>
              </mc:Choice>
              <mc:Fallback>
                <p:oleObj name="Equation" r:id="rId5" imgW="914400" imgH="24120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3838" y="2238375"/>
                        <a:ext cx="1639887" cy="430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0"/>
          <p:cNvGraphicFramePr>
            <a:graphicFrameLocks noChangeAspect="1"/>
          </p:cNvGraphicFramePr>
          <p:nvPr/>
        </p:nvGraphicFramePr>
        <p:xfrm>
          <a:off x="1503363" y="2659462"/>
          <a:ext cx="1641475" cy="431800"/>
        </p:xfrm>
        <a:graphic>
          <a:graphicData uri="http://schemas.openxmlformats.org/presentationml/2006/ole">
            <mc:AlternateContent xmlns:mc="http://schemas.openxmlformats.org/markup-compatibility/2006">
              <mc:Choice xmlns:v="urn:schemas-microsoft-com:vml" Requires="v">
                <p:oleObj spid="_x0000_s43016" name="Equation" r:id="rId7" imgW="914400" imgH="241200" progId="Equation.DSMT4">
                  <p:embed/>
                </p:oleObj>
              </mc:Choice>
              <mc:Fallback>
                <p:oleObj name="Equation" r:id="rId7" imgW="914400" imgH="241200" progId="Equation.DSMT4">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3363" y="2659462"/>
                        <a:ext cx="1641475"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smtClean="0">
                <a:latin typeface="Arial" charset="0"/>
                <a:cs typeface="Arial" charset="0"/>
              </a:rPr>
              <a:t>Strategy</a:t>
            </a:r>
            <a:endParaRPr lang="en-US" sz="4400" dirty="0" smtClean="0">
              <a:latin typeface="Arial" charset="0"/>
              <a:cs typeface="Arial" charset="0"/>
            </a:endParaRPr>
          </a:p>
        </p:txBody>
      </p:sp>
      <p:sp>
        <p:nvSpPr>
          <p:cNvPr id="8199"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5.1.2</a:t>
            </a:r>
          </a:p>
        </p:txBody>
      </p:sp>
      <p:sp>
        <p:nvSpPr>
          <p:cNvPr id="8" name="Footer Placeholder 7"/>
          <p:cNvSpPr>
            <a:spLocks noGrp="1"/>
          </p:cNvSpPr>
          <p:nvPr>
            <p:ph type="ftr" sz="quarter" idx="10"/>
          </p:nvPr>
        </p:nvSpPr>
        <p:spPr/>
        <p:txBody>
          <a:bodyPr/>
          <a:lstStyle/>
          <a:p>
            <a:pPr>
              <a:defRPr/>
            </a:pPr>
            <a:r>
              <a:rPr lang="en-CA" smtClean="0"/>
              <a:t>All-pairs Shortest Path</a:t>
            </a:r>
            <a:endParaRPr lang="en-CA" dirty="0"/>
          </a:p>
        </p:txBody>
      </p:sp>
      <p:sp>
        <p:nvSpPr>
          <p:cNvPr id="9" name="Content Placeholder 8"/>
          <p:cNvSpPr>
            <a:spLocks noGrp="1"/>
          </p:cNvSpPr>
          <p:nvPr>
            <p:ph idx="1"/>
          </p:nvPr>
        </p:nvSpPr>
        <p:spPr/>
        <p:txBody>
          <a:bodyPr/>
          <a:lstStyle/>
          <a:p>
            <a:pPr>
              <a:buNone/>
            </a:pPr>
            <a:r>
              <a:rPr lang="en-CA" dirty="0" smtClean="0"/>
              <a:t>	Thus, for each pair of edges, we will define        by calculating: </a:t>
            </a:r>
          </a:p>
          <a:p>
            <a:pPr>
              <a:buNone/>
            </a:pPr>
            <a:endParaRPr lang="en-CA" dirty="0" smtClean="0"/>
          </a:p>
          <a:p>
            <a:pPr>
              <a:buNone/>
            </a:pPr>
            <a:endParaRPr lang="en-CA" dirty="0" smtClean="0"/>
          </a:p>
          <a:p>
            <a:pPr>
              <a:buNone/>
            </a:pPr>
            <a:endParaRPr lang="en-CA" dirty="0" smtClean="0"/>
          </a:p>
          <a:p>
            <a:pPr>
              <a:buNone/>
            </a:pPr>
            <a:r>
              <a:rPr lang="en-CA" dirty="0" smtClean="0"/>
              <a:t>	</a:t>
            </a:r>
            <a:endParaRPr lang="en-CA" i="1" dirty="0" smtClean="0">
              <a:latin typeface="Times New Roman" pitchFamily="18" charset="0"/>
              <a:cs typeface="Times New Roman" pitchFamily="18" charset="0"/>
            </a:endParaRPr>
          </a:p>
        </p:txBody>
      </p:sp>
      <p:pic>
        <p:nvPicPr>
          <p:cNvPr id="10" name="Picture 4" descr="C:\Users\dwharder\Desktop\k2.png"/>
          <p:cNvPicPr>
            <a:picLocks noChangeAspect="1" noChangeArrowheads="1"/>
          </p:cNvPicPr>
          <p:nvPr/>
        </p:nvPicPr>
        <p:blipFill>
          <a:blip r:embed="rId4" cstate="print"/>
          <a:srcRect/>
          <a:stretch>
            <a:fillRect/>
          </a:stretch>
        </p:blipFill>
        <p:spPr bwMode="auto">
          <a:xfrm>
            <a:off x="2771800" y="2708920"/>
            <a:ext cx="3600450" cy="3457575"/>
          </a:xfrm>
          <a:prstGeom prst="rect">
            <a:avLst/>
          </a:prstGeom>
          <a:noFill/>
        </p:spPr>
      </p:pic>
      <p:graphicFrame>
        <p:nvGraphicFramePr>
          <p:cNvPr id="43013" name="Object 10"/>
          <p:cNvGraphicFramePr>
            <a:graphicFrameLocks noChangeAspect="1"/>
          </p:cNvGraphicFramePr>
          <p:nvPr/>
        </p:nvGraphicFramePr>
        <p:xfrm>
          <a:off x="3332163" y="2078038"/>
          <a:ext cx="2733675" cy="522287"/>
        </p:xfrm>
        <a:graphic>
          <a:graphicData uri="http://schemas.openxmlformats.org/presentationml/2006/ole">
            <mc:AlternateContent xmlns:mc="http://schemas.openxmlformats.org/markup-compatibility/2006">
              <mc:Choice xmlns:v="urn:schemas-microsoft-com:vml" Requires="v">
                <p:oleObj spid="_x0000_s45061" name="Equation" r:id="rId5" imgW="1523880" imgH="291960" progId="Equation.DSMT4">
                  <p:embed/>
                </p:oleObj>
              </mc:Choice>
              <mc:Fallback>
                <p:oleObj name="Equation" r:id="rId5" imgW="1523880" imgH="29196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2163" y="2078038"/>
                        <a:ext cx="2733675" cy="522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nvGraphicFramePr>
        <p:xfrm>
          <a:off x="5722938" y="1560513"/>
          <a:ext cx="476250" cy="531812"/>
        </p:xfrm>
        <a:graphic>
          <a:graphicData uri="http://schemas.openxmlformats.org/presentationml/2006/ole">
            <mc:AlternateContent xmlns:mc="http://schemas.openxmlformats.org/markup-compatibility/2006">
              <mc:Choice xmlns:v="urn:schemas-microsoft-com:vml" Requires="v">
                <p:oleObj spid="_x0000_s45062" name="Equation" r:id="rId7" imgW="228600" imgH="253800" progId="Equation.DSMT4">
                  <p:embed/>
                </p:oleObj>
              </mc:Choice>
              <mc:Fallback>
                <p:oleObj name="Equation" r:id="rId7" imgW="228600" imgH="253800" progId="Equation.DSMT4">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2938" y="1560513"/>
                        <a:ext cx="476250" cy="53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13973</TotalTime>
  <Words>1187</Words>
  <Application>Microsoft Office PowerPoint</Application>
  <PresentationFormat>On-screen Show (4:3)</PresentationFormat>
  <Paragraphs>757</Paragraphs>
  <Slides>73</Slides>
  <Notes>20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75" baseType="lpstr">
      <vt:lpstr>Custom Design</vt:lpstr>
      <vt:lpstr>Equation</vt:lpstr>
      <vt:lpstr>PowerPoint Presentation</vt:lpstr>
      <vt:lpstr>Outline</vt:lpstr>
      <vt:lpstr>Background</vt:lpstr>
      <vt:lpstr>Background</vt:lpstr>
      <vt:lpstr>Problem</vt:lpstr>
      <vt:lpstr>Strategy</vt:lpstr>
      <vt:lpstr>Strategy</vt:lpstr>
      <vt:lpstr>Strategy</vt:lpstr>
      <vt:lpstr>Strategy</vt:lpstr>
      <vt:lpstr>Strategy</vt:lpstr>
      <vt:lpstr>The General Step</vt:lpstr>
      <vt:lpstr>The General Step</vt:lpstr>
      <vt:lpstr>The General Step</vt:lpstr>
      <vt:lpstr>The General Step</vt:lpstr>
      <vt:lpstr>The General Step</vt:lpstr>
      <vt:lpstr>The Floyd-Warshall Algorithm</vt:lpstr>
      <vt:lpstr>The Floyd-Warshall Algorithm</vt:lpstr>
      <vt:lpstr>The Floyd-Warshall Algorithm</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What Is the Shortest Path?</vt:lpstr>
      <vt:lpstr>What Is the Shortest Path?</vt:lpstr>
      <vt:lpstr>What Is the Shortest Path?</vt:lpstr>
      <vt:lpstr>What Is the Shortest Path?</vt:lpstr>
      <vt:lpstr>What Is the Shortest Path?</vt:lpstr>
      <vt:lpstr>What Is the Shortest Path?</vt:lpstr>
      <vt:lpstr>What Is the Shortest Path?</vt:lpstr>
      <vt:lpstr>Example</vt:lpstr>
      <vt:lpstr>Example</vt:lpstr>
      <vt:lpstr>Example</vt:lpstr>
      <vt:lpstr>Example</vt:lpstr>
      <vt:lpstr>Example</vt:lpstr>
      <vt:lpstr>Example</vt:lpstr>
      <vt:lpstr>Example</vt:lpstr>
      <vt:lpstr>Example</vt:lpstr>
      <vt:lpstr>Example</vt:lpstr>
      <vt:lpstr>Comment</vt:lpstr>
      <vt:lpstr>Which Vertices are Connected?</vt:lpstr>
      <vt:lpstr>Which Vertices are Connected?</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All-pairs Shortest Path</dc:title>
  <dc:subject>All-pairs shortest path Floyd-Warshall algorithm</dc:subject>
  <dc:creator>Douglas Wilhelm Harder</dc:creator>
  <cp:lastModifiedBy>Douglas Wilhelm Harder</cp:lastModifiedBy>
  <cp:revision>317</cp:revision>
  <dcterms:created xsi:type="dcterms:W3CDTF">2009-09-11T23:00:44Z</dcterms:created>
  <dcterms:modified xsi:type="dcterms:W3CDTF">2014-03-18T18:28:04Z</dcterms:modified>
</cp:coreProperties>
</file>